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33" r:id="rId2"/>
    <p:sldId id="334" r:id="rId3"/>
    <p:sldId id="335" r:id="rId4"/>
    <p:sldId id="340" r:id="rId5"/>
    <p:sldId id="341" r:id="rId6"/>
    <p:sldId id="355" r:id="rId7"/>
    <p:sldId id="356" r:id="rId8"/>
    <p:sldId id="357" r:id="rId9"/>
    <p:sldId id="362" r:id="rId10"/>
    <p:sldId id="370" r:id="rId11"/>
    <p:sldId id="371" r:id="rId12"/>
    <p:sldId id="364" r:id="rId13"/>
    <p:sldId id="347" r:id="rId14"/>
    <p:sldId id="348" r:id="rId15"/>
    <p:sldId id="342" r:id="rId16"/>
    <p:sldId id="337" r:id="rId17"/>
    <p:sldId id="338" r:id="rId18"/>
    <p:sldId id="374" r:id="rId19"/>
    <p:sldId id="372" r:id="rId20"/>
    <p:sldId id="345" r:id="rId21"/>
    <p:sldId id="376" r:id="rId22"/>
    <p:sldId id="353" r:id="rId23"/>
    <p:sldId id="358" r:id="rId24"/>
    <p:sldId id="343" r:id="rId25"/>
    <p:sldId id="354" r:id="rId26"/>
    <p:sldId id="360" r:id="rId27"/>
    <p:sldId id="361" r:id="rId28"/>
    <p:sldId id="377" r:id="rId29"/>
    <p:sldId id="359" r:id="rId30"/>
    <p:sldId id="344" r:id="rId31"/>
    <p:sldId id="378" r:id="rId32"/>
    <p:sldId id="336" r:id="rId33"/>
    <p:sldId id="351" r:id="rId34"/>
    <p:sldId id="352" r:id="rId35"/>
    <p:sldId id="350" r:id="rId36"/>
    <p:sldId id="375" r:id="rId37"/>
    <p:sldId id="349" r:id="rId38"/>
    <p:sldId id="346" r:id="rId39"/>
    <p:sldId id="365" r:id="rId40"/>
    <p:sldId id="367" r:id="rId41"/>
    <p:sldId id="369" r:id="rId4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3" autoAdjust="0"/>
    <p:restoredTop sz="86082" autoAdjust="0"/>
  </p:normalViewPr>
  <p:slideViewPr>
    <p:cSldViewPr snapToGrid="0">
      <p:cViewPr varScale="1">
        <p:scale>
          <a:sx n="98" d="100"/>
          <a:sy n="98" d="100"/>
        </p:scale>
        <p:origin x="1086" y="96"/>
      </p:cViewPr>
      <p:guideLst/>
    </p:cSldViewPr>
  </p:slideViewPr>
  <p:notesTextViewPr>
    <p:cViewPr>
      <p:scale>
        <a:sx n="1" d="1"/>
        <a:sy n="1" d="1"/>
      </p:scale>
      <p:origin x="0" y="0"/>
    </p:cViewPr>
  </p:notesTextViewPr>
  <p:sorterViewPr>
    <p:cViewPr>
      <p:scale>
        <a:sx n="100" d="100"/>
        <a:sy n="100" d="100"/>
      </p:scale>
      <p:origin x="0" y="-41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CDEA0C-BD1F-4EA6-AA2C-C33EBF7674C9}" type="datetimeFigureOut">
              <a:rPr lang="pt-BR" smtClean="0"/>
              <a:t>17/07/2026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3E7C3E-81EB-435E-89E4-5B39C3DC3BDE}" type="slidenum">
              <a:rPr lang="pt-BR" smtClean="0"/>
              <a:t>‹nº›</a:t>
            </a:fld>
            <a:endParaRPr lang="pt-BR"/>
          </a:p>
        </p:txBody>
      </p:sp>
    </p:spTree>
    <p:extLst>
      <p:ext uri="{BB962C8B-B14F-4D97-AF65-F5344CB8AC3E}">
        <p14:creationId xmlns:p14="http://schemas.microsoft.com/office/powerpoint/2010/main" val="210496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2290763" y="512763"/>
            <a:ext cx="4562475" cy="2566987"/>
          </a:xfrm>
        </p:spPr>
      </p:sp>
      <p:sp>
        <p:nvSpPr>
          <p:cNvPr id="3" name="Espaço Reservado para Anotações 2"/>
          <p:cNvSpPr>
            <a:spLocks noGrp="1"/>
          </p:cNvSpPr>
          <p:nvPr>
            <p:ph type="body" idx="1"/>
          </p:nvPr>
        </p:nvSpPr>
        <p:spPr/>
        <p:txBody>
          <a:bodyPr/>
          <a:lstStyle/>
          <a:p>
            <a:r>
              <a:rPr lang="pt-BR" dirty="0"/>
              <a:t>Laboratório de Estudos em Governança dos Municípios Mineradores - UFPA</a:t>
            </a:r>
          </a:p>
          <a:p>
            <a:endParaRPr lang="pt-BR" dirty="0"/>
          </a:p>
        </p:txBody>
      </p:sp>
      <p:sp>
        <p:nvSpPr>
          <p:cNvPr id="4" name="Espaço Reservado para Número de Slide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588203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19</a:t>
            </a:fld>
            <a:endParaRPr lang="pt-BR"/>
          </a:p>
        </p:txBody>
      </p:sp>
    </p:spTree>
    <p:extLst>
      <p:ext uri="{BB962C8B-B14F-4D97-AF65-F5344CB8AC3E}">
        <p14:creationId xmlns:p14="http://schemas.microsoft.com/office/powerpoint/2010/main" val="2379938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Não considera o meio ambiente, muito semelhando ao Votorantim</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20</a:t>
            </a:fld>
            <a:endParaRPr lang="pt-BR"/>
          </a:p>
        </p:txBody>
      </p:sp>
    </p:spTree>
    <p:extLst>
      <p:ext uri="{BB962C8B-B14F-4D97-AF65-F5344CB8AC3E}">
        <p14:creationId xmlns:p14="http://schemas.microsoft.com/office/powerpoint/2010/main" val="2498808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21</a:t>
            </a:fld>
            <a:endParaRPr lang="pt-BR"/>
          </a:p>
        </p:txBody>
      </p:sp>
    </p:spTree>
    <p:extLst>
      <p:ext uri="{BB962C8B-B14F-4D97-AF65-F5344CB8AC3E}">
        <p14:creationId xmlns:p14="http://schemas.microsoft.com/office/powerpoint/2010/main" val="2122930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Não tem dados ambientais</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22</a:t>
            </a:fld>
            <a:endParaRPr lang="pt-BR"/>
          </a:p>
        </p:txBody>
      </p:sp>
    </p:spTree>
    <p:extLst>
      <p:ext uri="{BB962C8B-B14F-4D97-AF65-F5344CB8AC3E}">
        <p14:creationId xmlns:p14="http://schemas.microsoft.com/office/powerpoint/2010/main" val="342124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 </a:t>
            </a:r>
          </a:p>
          <a:p>
            <a:r>
              <a:rPr lang="pt-BR" dirty="0"/>
              <a:t>O </a:t>
            </a:r>
            <a:r>
              <a:rPr lang="pt-BR" dirty="0" err="1"/>
              <a:t>MapBiomas</a:t>
            </a:r>
            <a:r>
              <a:rPr lang="pt-BR" dirty="0"/>
              <a:t> é uma rede global e </a:t>
            </a:r>
            <a:r>
              <a:rPr lang="pt-BR" dirty="0" err="1"/>
              <a:t>multi-institucional</a:t>
            </a:r>
            <a:r>
              <a:rPr lang="pt-BR" dirty="0"/>
              <a:t>, formada por universidades, ONGs e empresas de tecnologia, que monitora as transformações na cobertura e no uso da terra nos territórios e seus impactos. Em 2025, a rede completou dez anos, fornecendo a mais atualizada e detalhada base de dados espaciais de uso da terra em um país disponível no mundo. Nascido no Brasil, o </a:t>
            </a:r>
            <a:r>
              <a:rPr lang="pt-BR" dirty="0" err="1"/>
              <a:t>MapBiomas</a:t>
            </a:r>
            <a:r>
              <a:rPr lang="pt-BR" dirty="0"/>
              <a:t> está atualmente presente em 14 países – toda a América do Sul e Indonésia.</a:t>
            </a:r>
          </a:p>
          <a:p>
            <a:r>
              <a:rPr lang="pt-BR" dirty="0"/>
              <a:t>O </a:t>
            </a:r>
            <a:r>
              <a:rPr lang="pt-BR" dirty="0" err="1"/>
              <a:t>MapBiomas</a:t>
            </a:r>
            <a:r>
              <a:rPr lang="pt-BR" dirty="0"/>
              <a:t> surgiu a partir de um seminário realizado em março de 2015, em São Paulo, onde especialistas em sensoriamento remoto e mapeamento de vegetação foram convidados pelo Sistema de Estimativa de Emissões e Remoções (SEEG) do Observatório do Clima para discutir uma questão central: como produzir mapas anuais de uso e cobertura da terra para todo o Brasil de forma significativamente mais barata, rápida e atualizada em comparação com os métodos e práticas existentes, além de recuperar o histórico das últimas décadas? Para isso, seria preciso contar com uma capacidade de processamento sem precedentes, um alto grau de automatização do processo e a colaboração de uma comunidade de especialistas em cada área. Com base nisso, foi estabelecida uma cooperação técnica com a Google, utilizando a plataforma Google Earth </a:t>
            </a:r>
            <a:r>
              <a:rPr lang="pt-BR" dirty="0" err="1"/>
              <a:t>Engine</a:t>
            </a:r>
            <a:r>
              <a:rPr lang="pt-BR" dirty="0"/>
              <a:t> como fundamento, com treinamento realizado em Mountain </a:t>
            </a:r>
            <a:r>
              <a:rPr lang="pt-BR" dirty="0" err="1"/>
              <a:t>View</a:t>
            </a:r>
            <a:r>
              <a:rPr lang="pt-BR" dirty="0"/>
              <a:t>, Califórnia.</a:t>
            </a:r>
          </a:p>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26</a:t>
            </a:fld>
            <a:endParaRPr lang="pt-BR"/>
          </a:p>
        </p:txBody>
      </p:sp>
    </p:spTree>
    <p:extLst>
      <p:ext uri="{BB962C8B-B14F-4D97-AF65-F5344CB8AC3E}">
        <p14:creationId xmlns:p14="http://schemas.microsoft.com/office/powerpoint/2010/main" val="1727656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l"/>
            <a:r>
              <a:rPr lang="pt-BR" b="0" i="0" dirty="0">
                <a:solidFill>
                  <a:srgbClr val="302F2D"/>
                </a:solidFill>
                <a:effectLst/>
                <a:latin typeface="Manrope"/>
              </a:rPr>
              <a:t>O é uma ferramenta para enfrentar o desafio das mudanças climáticas, monitorando a trajetória das emissões brasileiras e apontando caminhos para a descarbonização. Compreende uma plataforma on-line de fácil acesso com dados que vêm desde 1970, além de documentos analíticos sobre a evolução das emissões e recomendações para tomadores de decisão. </a:t>
            </a:r>
          </a:p>
          <a:p>
            <a:pPr algn="l"/>
            <a:r>
              <a:rPr lang="pt-BR" b="0" i="0" dirty="0">
                <a:solidFill>
                  <a:srgbClr val="302F2D"/>
                </a:solidFill>
                <a:effectLst/>
                <a:latin typeface="Manrope"/>
              </a:rPr>
              <a:t>Iniciativa do Observatório do Clima rede com 160 organizações da sociedade civil), </a:t>
            </a:r>
            <a:r>
              <a:rPr lang="pt-BR" b="1" i="0" dirty="0">
                <a:solidFill>
                  <a:srgbClr val="302F2D"/>
                </a:solidFill>
                <a:effectLst/>
                <a:latin typeface="Manrope"/>
              </a:rPr>
              <a:t>o SEEG é uma das maiores bases de dados de emissões de gases de efeito estufa do mundo. </a:t>
            </a:r>
          </a:p>
          <a:p>
            <a:pPr algn="l"/>
            <a:r>
              <a:rPr lang="pt-BR" b="1" i="0" dirty="0">
                <a:solidFill>
                  <a:srgbClr val="302F2D"/>
                </a:solidFill>
                <a:effectLst/>
                <a:latin typeface="Manrope"/>
              </a:rPr>
              <a:t>Os usuários do SEEG incluem todas as dimensões da sociedade, como autoridades públicas e formuladores de políticas, que usam os dados para decisões informadas; o setor privado, que avalia impactos e estratégias de redução; e sociedade civil, que monitora o progresso climático; a imprensa, que utiliza as informações para reportagens; e educadores e pesquisadores, que aplicam os dados em estudos e materiais pedagógicos.</a:t>
            </a:r>
          </a:p>
          <a:p>
            <a:pPr algn="l"/>
            <a:endParaRPr lang="pt-BR" b="0" i="0" dirty="0">
              <a:solidFill>
                <a:srgbClr val="302F2D"/>
              </a:solidFill>
              <a:effectLst/>
              <a:latin typeface="Manrope"/>
            </a:endParaRPr>
          </a:p>
          <a:p>
            <a:endParaRPr lang="pt-BR" dirty="0"/>
          </a:p>
          <a:p>
            <a:r>
              <a:rPr lang="pt-BR" dirty="0"/>
              <a:t>O que é</a:t>
            </a:r>
          </a:p>
          <a:p>
            <a:r>
              <a:rPr lang="pt-BR" dirty="0"/>
              <a:t>O Sistema de Estimativas de Emissões e Remoções de Gases de Efeito Estufa (SEEG) é uma ferramenta para enfrentar o desafio das mudanças climáticas, monitorando a trajetória das emissões brasileiras e apontando caminhos para a descarbonização. Compreende uma plataforma on-line de fácil acesso com dados que vêm desde 1970, além de documentos analíticos sobre a evolução das emissões e recomendações para tomadores de decisão. </a:t>
            </a:r>
          </a:p>
          <a:p>
            <a:endParaRPr lang="pt-BR" dirty="0"/>
          </a:p>
          <a:p>
            <a:r>
              <a:rPr lang="pt-BR" dirty="0"/>
              <a:t>Iniciativa do Observatório do Clima rede com 160 organizações da sociedade civil), o SEEG é uma das maiores bases de dados de emissões de gases de efeito estufa do mundo.</a:t>
            </a:r>
          </a:p>
          <a:p>
            <a:endParaRPr lang="pt-BR" dirty="0"/>
          </a:p>
          <a:p>
            <a:r>
              <a:rPr lang="pt-BR" dirty="0"/>
              <a:t>Os usuários do SEEG incluem todas as dimensões da sociedade, como autoridades públicas e formuladores de políticas, que usam os dados para decisões informadas; o setor privado, que avalia impactos e estratégias de redução; e sociedade civil, que monitora o progresso climático; a imprensa, que utiliza as informações para reportagens; e educadores e pesquisadores, que aplicam os dados em estudos e materiais pedagógicos.</a:t>
            </a:r>
          </a:p>
          <a:p>
            <a:endParaRPr lang="pt-BR" dirty="0"/>
          </a:p>
          <a:p>
            <a:r>
              <a:rPr lang="pt-BR" dirty="0"/>
              <a:t>A plataforma de dados</a:t>
            </a:r>
          </a:p>
          <a:p>
            <a:r>
              <a:rPr lang="pt-BR" dirty="0"/>
              <a:t>Todos os dados SEEG estão disponíveis em uma plataforma on-line com mais de 10 milhões de registros e dashboards interativos, permitindo consultas por filtros e o download completo da base de dados. A plataforma é aberta e pública. É possível navegar entre emissões nacionais, estaduais, municipais e por bioma, bem como  analisar setores, atividades emissoras, gases e métricas de carbono-equivalente.</a:t>
            </a:r>
          </a:p>
          <a:p>
            <a:endParaRPr lang="pt-BR" dirty="0"/>
          </a:p>
          <a:p>
            <a:r>
              <a:rPr lang="pt-BR" dirty="0"/>
              <a:t>Escopo e metodologia</a:t>
            </a:r>
          </a:p>
          <a:p>
            <a:r>
              <a:rPr lang="pt-BR" dirty="0"/>
              <a:t>O SEEG estima as emissões de gases de efeito estufa nos cinco setores emissores – Agropecuária, Energia, Mudanças de Uso da Terra, Processos Industriais e Resíduos, seguindo o escopo do IPCC e dos Inventário Nacional. As emissões são alocadas para as 27 Unidades da Federação e todos os mais de 5 mil municípios do país. As coleções do SEEG apresentam séries históricas que retroagem até 1970, com dados atualizados até o ano anterior ao lançamento de cada coleção, exceto para o setor de Mudança de Uso da Terra, cuja série começa em 1990.</a:t>
            </a:r>
          </a:p>
          <a:p>
            <a:endParaRPr lang="pt-BR" dirty="0"/>
          </a:p>
          <a:p>
            <a:r>
              <a:rPr lang="pt-BR" dirty="0"/>
              <a:t>O SEEG compreende todos os gases de efeito estufa inventariados, sendo os principais: dióxido de carbono (CO2), metano (CH4), óxido nitroso (N2O) e os </a:t>
            </a:r>
            <a:r>
              <a:rPr lang="pt-BR" dirty="0" err="1"/>
              <a:t>hidrofluorocarbonos</a:t>
            </a:r>
            <a:r>
              <a:rPr lang="pt-BR" dirty="0"/>
              <a:t> (</a:t>
            </a:r>
            <a:r>
              <a:rPr lang="pt-BR" dirty="0" err="1"/>
              <a:t>HFCs</a:t>
            </a:r>
            <a:r>
              <a:rPr lang="pt-BR" dirty="0"/>
              <a:t>). Os dados são também apresentados em gás carbônico equivalente (CO2e), tanto na métrica GWP (potencial de aquecimento global) quanto GTP (potencial de mudança de temperatura global), segundo os fatores de conversão estabelecidos nos 2º, 4º, 5º e 6º relatórios do Painel Intergovernamental sobre Mudanças Climáticas (IPCC), conhecidos como AR2, AR4, AR5 e AR6.</a:t>
            </a:r>
          </a:p>
          <a:p>
            <a:endParaRPr lang="pt-BR" dirty="0"/>
          </a:p>
          <a:p>
            <a:r>
              <a:rPr lang="pt-BR" dirty="0"/>
              <a:t>Publicada na revista </a:t>
            </a:r>
            <a:r>
              <a:rPr lang="pt-BR" dirty="0" err="1"/>
              <a:t>Scientific</a:t>
            </a:r>
            <a:r>
              <a:rPr lang="pt-BR" dirty="0"/>
              <a:t> Data, do grupo Nature, em 2018, a metodologia do SEEG segue as diretrizes do IPCC e as metodologias do Inventário Nacional. Clique aqui para ver mais detalhes sobre como as estimativas do SEEG são elaboradas.</a:t>
            </a:r>
          </a:p>
          <a:p>
            <a:endParaRPr lang="pt-BR" dirty="0"/>
          </a:p>
          <a:p>
            <a:r>
              <a:rPr lang="pt-BR" dirty="0"/>
              <a:t>Geração de conhecimento</a:t>
            </a:r>
          </a:p>
          <a:p>
            <a:r>
              <a:rPr lang="pt-BR" dirty="0"/>
              <a:t>Visando informar, engajar e instrumentalizar atores-chave, o SEEG se destaca não apenas pela plataforma on-line, mas também pela disponibilização anual de pacotes de dados, relatórios analíticos e infográficos. As análises do SEEG procuram também contribuir para embasar as políticas de mitigação de emissões. </a:t>
            </a:r>
          </a:p>
          <a:p>
            <a:endParaRPr lang="pt-BR" dirty="0"/>
          </a:p>
          <a:p>
            <a:r>
              <a:rPr lang="pt-BR" dirty="0"/>
              <a:t>No âmbito nacional, sete estados  – AL, BA, GO, MG, PB, RJ, RS e SP, atualmente têm acordos de cooperação com o SEEG e utilizam seus dados como base para seus inventários de emissões e políticas de clima. Internacionalmente, o modelo do SEEG é replicado na Índia (clique aqui para acessar o site) e também já foi replicado no Peru.</a:t>
            </a:r>
          </a:p>
          <a:p>
            <a:endParaRPr lang="pt-BR" dirty="0"/>
          </a:p>
          <a:p>
            <a:r>
              <a:rPr lang="pt-BR" dirty="0"/>
              <a:t>Entre outros, o SEEG elaborou um caderno de soluções para apoiar políticas municipais de mitigação (clique aqui para acessar o documento de referência) e apoiou o desenvolvimento da Calculadora de Carbono, em parceria com o G1 (clique aqui para acessar a ferramenta), voltada para estimativas em nível individual.</a:t>
            </a:r>
          </a:p>
          <a:p>
            <a:endParaRPr lang="pt-BR" dirty="0"/>
          </a:p>
          <a:p>
            <a:r>
              <a:rPr lang="pt-BR" dirty="0"/>
              <a:t>Quem o realiza</a:t>
            </a:r>
          </a:p>
          <a:p>
            <a:r>
              <a:rPr lang="pt-BR" dirty="0"/>
              <a:t>O SEEG foi apresentado pelo OC (Observatório do Clima), pela primeira vez, em 2013. A coordenação técnica do SEEG é realizada por quatro instituições integrantes do OC, cada uma responsável por cada setor de emissão segundo suas expertises temáticas. O IPAM (Instituto de Pesquisa Ambiental da Amazônia) lidera os estudos sobre mudança de uso da terra, enquanto o </a:t>
            </a:r>
            <a:r>
              <a:rPr lang="pt-BR" dirty="0" err="1"/>
              <a:t>Imaflora</a:t>
            </a:r>
            <a:r>
              <a:rPr lang="pt-BR" dirty="0"/>
              <a:t> (Instituto de Manejo e Certificação Florestal e Agrícola) foca na agropecuária. O IEMA (Instituto de Energia e Meio Ambiente) aborda os setores de energia e processos industriais, e o ICLEI (Governos Locais pela Sustentabilidade) contribui com expertise na gestão de resíduos.</a:t>
            </a:r>
          </a:p>
          <a:p>
            <a:endParaRPr lang="pt-BR" dirty="0"/>
          </a:p>
          <a:p>
            <a:r>
              <a:rPr lang="pt-BR" dirty="0"/>
              <a:t>Em sua trajetória de mais de 12 anos, o SEEG já recebeu  financiamento de diversas organizações, incluindo GMH (Global </a:t>
            </a:r>
            <a:r>
              <a:rPr lang="pt-BR" dirty="0" err="1"/>
              <a:t>Methane</a:t>
            </a:r>
            <a:r>
              <a:rPr lang="pt-BR" dirty="0"/>
              <a:t> Hub), ICS (Instituto Clima e Sociedade), CLUA (</a:t>
            </a:r>
            <a:r>
              <a:rPr lang="pt-BR" dirty="0" err="1"/>
              <a:t>Climate</a:t>
            </a:r>
            <a:r>
              <a:rPr lang="pt-BR" dirty="0"/>
              <a:t> and Land Use Alliance), </a:t>
            </a:r>
            <a:r>
              <a:rPr lang="pt-BR" dirty="0" err="1"/>
              <a:t>Fundación</a:t>
            </a:r>
            <a:r>
              <a:rPr lang="pt-BR" dirty="0"/>
              <a:t> </a:t>
            </a:r>
            <a:r>
              <a:rPr lang="pt-BR" dirty="0" err="1"/>
              <a:t>Avina</a:t>
            </a:r>
            <a:r>
              <a:rPr lang="pt-BR" dirty="0"/>
              <a:t>, Fundação </a:t>
            </a:r>
            <a:r>
              <a:rPr lang="pt-BR" dirty="0" err="1"/>
              <a:t>Porticus</a:t>
            </a:r>
            <a:r>
              <a:rPr lang="pt-BR" dirty="0"/>
              <a:t>, OAK Foundation, </a:t>
            </a:r>
            <a:r>
              <a:rPr lang="pt-BR" dirty="0" err="1"/>
              <a:t>Rainforest</a:t>
            </a:r>
            <a:r>
              <a:rPr lang="pt-BR" dirty="0"/>
              <a:t> Foundation </a:t>
            </a:r>
            <a:r>
              <a:rPr lang="pt-BR" dirty="0" err="1"/>
              <a:t>Norway</a:t>
            </a:r>
            <a:r>
              <a:rPr lang="pt-BR" dirty="0"/>
              <a:t>, </a:t>
            </a:r>
            <a:r>
              <a:rPr lang="pt-BR" dirty="0" err="1"/>
              <a:t>European</a:t>
            </a:r>
            <a:r>
              <a:rPr lang="pt-BR" dirty="0"/>
              <a:t> </a:t>
            </a:r>
            <a:r>
              <a:rPr lang="pt-BR" dirty="0" err="1"/>
              <a:t>Union’s</a:t>
            </a:r>
            <a:r>
              <a:rPr lang="pt-BR" dirty="0"/>
              <a:t> </a:t>
            </a:r>
            <a:r>
              <a:rPr lang="pt-BR" dirty="0" err="1"/>
              <a:t>Partnership</a:t>
            </a:r>
            <a:r>
              <a:rPr lang="pt-BR" dirty="0"/>
              <a:t> </a:t>
            </a:r>
            <a:r>
              <a:rPr lang="pt-BR" dirty="0" err="1"/>
              <a:t>Instrument</a:t>
            </a:r>
            <a:r>
              <a:rPr lang="pt-BR" dirty="0"/>
              <a:t>, and </a:t>
            </a:r>
            <a:r>
              <a:rPr lang="pt-BR" dirty="0" err="1"/>
              <a:t>the</a:t>
            </a:r>
            <a:r>
              <a:rPr lang="pt-BR" dirty="0"/>
              <a:t> German Federal </a:t>
            </a:r>
            <a:r>
              <a:rPr lang="pt-BR" dirty="0" err="1"/>
              <a:t>Ministry</a:t>
            </a:r>
            <a:r>
              <a:rPr lang="pt-BR" dirty="0"/>
              <a:t> for </a:t>
            </a:r>
            <a:r>
              <a:rPr lang="pt-BR" dirty="0" err="1"/>
              <a:t>the</a:t>
            </a:r>
            <a:r>
              <a:rPr lang="pt-BR" dirty="0"/>
              <a:t> </a:t>
            </a:r>
            <a:r>
              <a:rPr lang="pt-BR" dirty="0" err="1"/>
              <a:t>Environment</a:t>
            </a:r>
            <a:r>
              <a:rPr lang="pt-BR" dirty="0"/>
              <a:t>, Nature </a:t>
            </a:r>
            <a:r>
              <a:rPr lang="pt-BR" dirty="0" err="1"/>
              <a:t>Conservation</a:t>
            </a:r>
            <a:r>
              <a:rPr lang="pt-BR" dirty="0"/>
              <a:t>, and Nuclear </a:t>
            </a:r>
            <a:r>
              <a:rPr lang="pt-BR" dirty="0" err="1"/>
              <a:t>Safety</a:t>
            </a:r>
            <a:r>
              <a:rPr lang="pt-BR" dirty="0"/>
              <a:t> (BMU) in </a:t>
            </a:r>
            <a:r>
              <a:rPr lang="pt-BR" dirty="0" err="1"/>
              <a:t>the</a:t>
            </a:r>
            <a:r>
              <a:rPr lang="pt-BR" dirty="0"/>
              <a:t> </a:t>
            </a:r>
            <a:r>
              <a:rPr lang="pt-BR" dirty="0" err="1"/>
              <a:t>context</a:t>
            </a:r>
            <a:r>
              <a:rPr lang="pt-BR" dirty="0"/>
              <a:t> of </a:t>
            </a:r>
            <a:r>
              <a:rPr lang="pt-BR" dirty="0" err="1"/>
              <a:t>the</a:t>
            </a:r>
            <a:r>
              <a:rPr lang="pt-BR" dirty="0"/>
              <a:t> International </a:t>
            </a:r>
            <a:r>
              <a:rPr lang="pt-BR" dirty="0" err="1"/>
              <a:t>Climate</a:t>
            </a:r>
            <a:r>
              <a:rPr lang="pt-BR" dirty="0"/>
              <a:t> </a:t>
            </a:r>
            <a:r>
              <a:rPr lang="pt-BR" dirty="0" err="1"/>
              <a:t>Initiative</a:t>
            </a:r>
            <a:r>
              <a:rPr lang="pt-BR" dirty="0"/>
              <a:t> (IKI).</a:t>
            </a:r>
          </a:p>
          <a:p>
            <a:endParaRPr lang="pt-BR" dirty="0"/>
          </a:p>
          <a:p>
            <a:r>
              <a:rPr lang="pt-BR" dirty="0"/>
              <a:t>O SEEG é fruto do esforço coletivo de muitas equipes ao longo de sua trajetória. Você pode conhecer quem faz parte da iniciativa atualmente e quem já colaborou com a produção de suas coleções de dados no passado clicando aqui.</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27</a:t>
            </a:fld>
            <a:endParaRPr lang="pt-BR"/>
          </a:p>
        </p:txBody>
      </p:sp>
    </p:spTree>
    <p:extLst>
      <p:ext uri="{BB962C8B-B14F-4D97-AF65-F5344CB8AC3E}">
        <p14:creationId xmlns:p14="http://schemas.microsoft.com/office/powerpoint/2010/main" val="3388080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 Atlas da Violência 2026, uma edição histórica que marca</a:t>
            </a:r>
          </a:p>
          <a:p>
            <a:r>
              <a:rPr lang="pt-BR" dirty="0"/>
              <a:t>os 10 anos de trajetória desta publicação, essencial para revelar as violências invisibilizadas sofridas por</a:t>
            </a:r>
          </a:p>
          <a:p>
            <a:r>
              <a:rPr lang="pt-BR" dirty="0"/>
              <a:t>grupos sociais minoritários no Brasil. Desde o seu lançamento pioneiro em 2016, fruto da parceria entre o</a:t>
            </a:r>
          </a:p>
          <a:p>
            <a:r>
              <a:rPr lang="pt-BR" dirty="0"/>
              <a:t>Instituto de Pesquisa Econômica Aplicada (Ipea) e o Fórum Brasileiro de Segurança Pública (FBSP)</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28</a:t>
            </a:fld>
            <a:endParaRPr lang="pt-BR"/>
          </a:p>
        </p:txBody>
      </p:sp>
    </p:spTree>
    <p:extLst>
      <p:ext uri="{BB962C8B-B14F-4D97-AF65-F5344CB8AC3E}">
        <p14:creationId xmlns:p14="http://schemas.microsoft.com/office/powerpoint/2010/main" val="3079414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 Atlas da Violência 2026, uma edição histórica que marca</a:t>
            </a:r>
          </a:p>
          <a:p>
            <a:r>
              <a:rPr lang="pt-BR" dirty="0"/>
              <a:t>os 10 anos de trajetória desta publicação, essencial para revelar as violências invisibilizadas sofridas por</a:t>
            </a:r>
          </a:p>
          <a:p>
            <a:r>
              <a:rPr lang="pt-BR" dirty="0"/>
              <a:t>grupos sociais minoritários no Brasil. Desde o seu lançamento pioneiro em 2016, fruto da parceria entre o</a:t>
            </a:r>
          </a:p>
          <a:p>
            <a:r>
              <a:rPr lang="pt-BR" dirty="0"/>
              <a:t>Instituto de Pesquisa Econômica Aplicada (Ipea) e o Fórum Brasileiro de Segurança Pública (FBSP)</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29</a:t>
            </a:fld>
            <a:endParaRPr lang="pt-BR"/>
          </a:p>
        </p:txBody>
      </p:sp>
    </p:spTree>
    <p:extLst>
      <p:ext uri="{BB962C8B-B14F-4D97-AF65-F5344CB8AC3E}">
        <p14:creationId xmlns:p14="http://schemas.microsoft.com/office/powerpoint/2010/main" val="2136788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0" u="none" strike="noStrike" dirty="0">
                <a:effectLst/>
                <a:latin typeface="Google Sans"/>
              </a:rPr>
              <a:t>O </a:t>
            </a:r>
            <a:r>
              <a:rPr lang="pt-BR" b="0" u="none" strike="noStrike" dirty="0" err="1">
                <a:effectLst/>
                <a:latin typeface="Google Sans"/>
              </a:rPr>
              <a:t>CadÚnico</a:t>
            </a:r>
            <a:r>
              <a:rPr lang="pt-BR" b="0" u="none" strike="noStrike" dirty="0">
                <a:effectLst/>
                <a:latin typeface="Google Sans"/>
              </a:rPr>
              <a:t> foi instituído por meio do Decreto nº 3.877, de 24 de julho de 2001. Em 2003 aconteceu a integração entre a base do </a:t>
            </a:r>
            <a:r>
              <a:rPr lang="pt-BR" b="0" u="none" strike="noStrike" dirty="0" err="1">
                <a:effectLst/>
                <a:latin typeface="Google Sans"/>
              </a:rPr>
              <a:t>CadÚnico</a:t>
            </a:r>
            <a:r>
              <a:rPr lang="pt-BR" b="0" u="none" strike="noStrike" dirty="0">
                <a:effectLst/>
                <a:latin typeface="Google Sans"/>
              </a:rPr>
              <a:t> e a do Programa Bolsa Escola, sendo que os cadastros das famílias beneficiárias de tal programa deviam ser atualizados e complementados no </a:t>
            </a:r>
            <a:r>
              <a:rPr lang="pt-BR" b="0" u="none" strike="noStrike" dirty="0" err="1">
                <a:effectLst/>
                <a:latin typeface="Google Sans"/>
              </a:rPr>
              <a:t>CadÚnico</a:t>
            </a:r>
            <a:r>
              <a:rPr lang="pt-BR" b="0" u="none" strike="noStrike" dirty="0">
                <a:effectLst/>
                <a:latin typeface="Google Sans"/>
              </a:rPr>
              <a:t>. Também neste ano, foi criado o Programa Bolsa Família, que ainda hoje se constitui como principal usuário do </a:t>
            </a:r>
            <a:r>
              <a:rPr lang="pt-BR" b="0" u="none" strike="noStrike" dirty="0" err="1">
                <a:effectLst/>
                <a:latin typeface="Google Sans"/>
              </a:rPr>
              <a:t>CadÚnico</a:t>
            </a:r>
            <a:r>
              <a:rPr lang="pt-BR" b="0" u="none" strike="noStrike" dirty="0">
                <a:effectLst/>
                <a:latin typeface="Google Sans"/>
              </a:rPr>
              <a:t>. Em 2005, foi formalizada a adesão ao </a:t>
            </a:r>
            <a:r>
              <a:rPr lang="pt-BR" b="0" u="none" strike="noStrike" dirty="0" err="1">
                <a:effectLst/>
                <a:latin typeface="Google Sans"/>
              </a:rPr>
              <a:t>CadÚnico</a:t>
            </a:r>
            <a:r>
              <a:rPr lang="pt-BR" b="0" u="none" strike="noStrike" dirty="0">
                <a:effectLst/>
                <a:latin typeface="Google Sans"/>
              </a:rPr>
              <a:t> e ao PBF por parte dos municípios e estados brasileiros, o que levou a um grande processo de atualização cadastral, que continua até os dias de hoje.</a:t>
            </a:r>
          </a:p>
          <a:p>
            <a:r>
              <a:rPr lang="pt-BR" b="0" u="none" strike="noStrike" dirty="0">
                <a:effectLst/>
                <a:latin typeface="Google Sans"/>
              </a:rPr>
              <a:t>Por fim, vale mencionar que, em 2003, havia cerca de 10 milhões de famílias cadastradas. Hoje, este numero é de 19,5 milhões.</a:t>
            </a:r>
          </a:p>
          <a:p>
            <a:endParaRPr lang="pt-BR" b="0" u="none" strike="noStrike" dirty="0">
              <a:effectLst/>
              <a:latin typeface="Google Sans"/>
            </a:endParaRPr>
          </a:p>
          <a:p>
            <a:r>
              <a:rPr lang="pt-BR" b="0" u="none" strike="noStrike" dirty="0">
                <a:effectLst/>
                <a:latin typeface="Google Sans"/>
              </a:rPr>
              <a:t>Objetivo:</a:t>
            </a:r>
          </a:p>
          <a:p>
            <a:endParaRPr lang="pt-BR" b="0" u="none" strike="noStrike" dirty="0">
              <a:effectLst/>
              <a:latin typeface="Google Sans"/>
            </a:endParaRPr>
          </a:p>
          <a:p>
            <a:r>
              <a:rPr lang="pt-BR" b="0" u="none" strike="noStrike" dirty="0">
                <a:effectLst/>
                <a:latin typeface="Google Sans"/>
              </a:rPr>
              <a:t>Identificar todas as famílias com renda mensal de até meio salário mínimo por pessoa para planejamento de políticas públicas em todas as esferas de governo. Famílias com renda superior a esse critério poderão ser incluídas no </a:t>
            </a:r>
            <a:r>
              <a:rPr lang="pt-BR" b="0" u="none" strike="noStrike" dirty="0" err="1">
                <a:effectLst/>
                <a:latin typeface="Google Sans"/>
              </a:rPr>
              <a:t>CadÚnico</a:t>
            </a:r>
            <a:r>
              <a:rPr lang="pt-BR" b="0" u="none" strike="noStrike" dirty="0">
                <a:effectLst/>
                <a:latin typeface="Google Sans"/>
              </a:rPr>
              <a:t>, desde que sua inclusão esteja vinculada à seleção ou ao acompanhamento de programas sociais implementados pela União, estados ou municípios.</a:t>
            </a:r>
          </a:p>
          <a:p>
            <a:endParaRPr lang="pt-BR" b="0" u="none" strike="noStrike" dirty="0">
              <a:effectLst/>
              <a:latin typeface="Google Sans"/>
            </a:endParaRPr>
          </a:p>
          <a:p>
            <a:r>
              <a:rPr lang="pt-BR" b="0" u="none" strike="noStrike" dirty="0">
                <a:effectLst/>
                <a:latin typeface="Google Sans"/>
              </a:rPr>
              <a:t>População Alvo:</a:t>
            </a:r>
          </a:p>
          <a:p>
            <a:r>
              <a:rPr lang="pt-BR" b="0" u="none" strike="noStrike" dirty="0">
                <a:effectLst/>
                <a:latin typeface="Google Sans"/>
              </a:rPr>
              <a:t>Famílias de baixa renda com familiar per capita de até ½ salário mínimo.</a:t>
            </a:r>
          </a:p>
          <a:p>
            <a:endParaRPr lang="pt-BR" b="0" u="none" strike="noStrike" dirty="0">
              <a:effectLst/>
              <a:latin typeface="Google Sans"/>
            </a:endParaRPr>
          </a:p>
          <a:p>
            <a:r>
              <a:rPr lang="pt-BR" b="0" u="none" strike="noStrike" dirty="0">
                <a:effectLst/>
                <a:latin typeface="Google Sans"/>
              </a:rPr>
              <a:t>Abrangência Geográfica:</a:t>
            </a:r>
          </a:p>
          <a:p>
            <a:r>
              <a:rPr lang="pt-BR" b="0" u="none" strike="noStrike" dirty="0">
                <a:effectLst/>
                <a:latin typeface="Google Sans"/>
              </a:rPr>
              <a:t>Todos os municípios brasileiros.</a:t>
            </a:r>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30</a:t>
            </a:fld>
            <a:endParaRPr lang="pt-BR"/>
          </a:p>
        </p:txBody>
      </p:sp>
    </p:spTree>
    <p:extLst>
      <p:ext uri="{BB962C8B-B14F-4D97-AF65-F5344CB8AC3E}">
        <p14:creationId xmlns:p14="http://schemas.microsoft.com/office/powerpoint/2010/main" val="2342653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36</a:t>
            </a:fld>
            <a:endParaRPr lang="pt-BR"/>
          </a:p>
        </p:txBody>
      </p:sp>
    </p:spTree>
    <p:extLst>
      <p:ext uri="{BB962C8B-B14F-4D97-AF65-F5344CB8AC3E}">
        <p14:creationId xmlns:p14="http://schemas.microsoft.com/office/powerpoint/2010/main" val="3550248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4</a:t>
            </a:fld>
            <a:endParaRPr lang="pt-BR"/>
          </a:p>
        </p:txBody>
      </p:sp>
    </p:spTree>
    <p:extLst>
      <p:ext uri="{BB962C8B-B14F-4D97-AF65-F5344CB8AC3E}">
        <p14:creationId xmlns:p14="http://schemas.microsoft.com/office/powerpoint/2010/main" val="2285342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40</a:t>
            </a:fld>
            <a:endParaRPr lang="pt-BR"/>
          </a:p>
        </p:txBody>
      </p:sp>
    </p:spTree>
    <p:extLst>
      <p:ext uri="{BB962C8B-B14F-4D97-AF65-F5344CB8AC3E}">
        <p14:creationId xmlns:p14="http://schemas.microsoft.com/office/powerpoint/2010/main" val="687088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Brasil realiza cerca de 948 mil casamentos civis por ano. O levantamento mais recente do Instituto Brasileiro de Geografia e Estatística (IBGE) apontou 948.925 registros de casamento no país, o que representa um leve aumento de 0,9% em relação ao ano anterior </a:t>
            </a:r>
            <a:r>
              <a:rPr lang="pt-BR" b="1" dirty="0">
                <a:solidFill>
                  <a:srgbClr val="FF0000"/>
                </a:solidFill>
              </a:rPr>
              <a:t>= equivale a 1,63% dos casamentos</a:t>
            </a:r>
          </a:p>
          <a:p>
            <a:endParaRPr lang="pt-BR" b="1" dirty="0">
              <a:solidFill>
                <a:srgbClr val="FF0000"/>
              </a:solidFill>
            </a:endParaRPr>
          </a:p>
          <a:p>
            <a:r>
              <a:rPr lang="pt-BR" b="0" dirty="0">
                <a:solidFill>
                  <a:srgbClr val="FF0000"/>
                </a:solidFill>
              </a:rPr>
              <a:t>O estoque de emprego da indústria de transformação (fabricação de pilhas, baterias e acumuladores elétricos ) é de11.987, portanto,  </a:t>
            </a:r>
            <a:r>
              <a:rPr lang="pt-BR" b="1" dirty="0">
                <a:solidFill>
                  <a:srgbClr val="FF0000"/>
                </a:solidFill>
              </a:rPr>
              <a:t>400 empregos representa 3,3% </a:t>
            </a:r>
          </a:p>
          <a:p>
            <a:endParaRPr lang="pt-BR" b="0" dirty="0">
              <a:solidFill>
                <a:srgbClr val="FF0000"/>
              </a:solidFill>
            </a:endParaRPr>
          </a:p>
          <a:p>
            <a:endParaRPr lang="pt-BR" b="1" dirty="0">
              <a:solidFill>
                <a:srgbClr val="FF0000"/>
              </a:solidFill>
            </a:endParaRP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6</a:t>
            </a:fld>
            <a:endParaRPr lang="pt-BR"/>
          </a:p>
        </p:txBody>
      </p:sp>
    </p:spTree>
    <p:extLst>
      <p:ext uri="{BB962C8B-B14F-4D97-AF65-F5344CB8AC3E}">
        <p14:creationId xmlns:p14="http://schemas.microsoft.com/office/powerpoint/2010/main" val="472500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termo ESG tornou-se uma daquelas siglas que todos reconhecem, embora nem todos entendam. Tem sido extremamente útil para o setor de investimentos sustentáveis ​​ter a sigla ESG no centro do movimento, pois ajudou a ampliar o interesse nas três áreas principais da sustentabilidade: ambiental, social e governança. Então, pensamos que seria interessante perguntar: de onde surgiu o termo ESG? Continue lendo para saber mais. Então, de onde vem o termo ESG?O primeiro grupo a cunhar a expressão ESG foi a Iniciativa do Programa das Nações Unidas para o Meio Ambiente, no Relatório </a:t>
            </a:r>
            <a:r>
              <a:rPr lang="pt-BR" dirty="0" err="1"/>
              <a:t>Freshfields</a:t>
            </a:r>
            <a:r>
              <a:rPr lang="pt-BR" dirty="0"/>
              <a:t>, em outubro de 2005. De acordo com Paul </a:t>
            </a:r>
            <a:r>
              <a:rPr lang="pt-BR" dirty="0" err="1"/>
              <a:t>Clements</a:t>
            </a:r>
            <a:r>
              <a:rPr lang="pt-BR" dirty="0"/>
              <a:t>-Hunt, que liderava esse trabalho na época, a visão inicial era que deveria ser chamado de GES, já que acreditavam que a Governança era a área mais importante, seguida por Ambiental e Social. Mas decidiram que GES era “pouco cativante, pouco atraente”. Em vez disso, acharam que o E era "sexy" no início e que o S deveria ficar no meio, pois era mais provável que fosse "retirado do final por lobistas ao estilo de Milton Friedman". E foi assim que decidiram que ESG seria a sigla vencedora. Posteriormente, ela foi "consolidada" em finanças sustentáveis ​​e investimento responsável na Câmara do ECOSOC, na sede da ONU. Paul Clement-</a:t>
            </a:r>
            <a:r>
              <a:rPr lang="pt-BR" dirty="0" err="1"/>
              <a:t>Hunts</a:t>
            </a:r>
            <a:r>
              <a:rPr lang="pt-BR" dirty="0"/>
              <a:t> conclui: "Jamais poderíamos ter imaginado onde isso </a:t>
            </a:r>
            <a:r>
              <a:rPr lang="pt-BR" dirty="0" err="1"/>
              <a:t>chegaria".Acreditamos</a:t>
            </a:r>
            <a:r>
              <a:rPr lang="pt-BR" dirty="0"/>
              <a:t> nele! Ninguém poderia imaginar que três letras simples, colocadas na ordem certa, formariam o início do movimento de investimento sustentável em larga escala, mas formaram. E o ímpeto por trás do movimento ESG está crescendo rapidamente. Um estudo recente da Deloitte Insights mostrou que os ativos ESG cresceram a uma taxa composta de 16% ao ano entre 2014 e 2018 e agora representam 25% do total de ativos do mercado. O gráfico abaixo mostra a força do crescimento dos ativos "ESG </a:t>
            </a:r>
            <a:r>
              <a:rPr lang="pt-BR" dirty="0" err="1"/>
              <a:t>Incorporated</a:t>
            </a:r>
            <a:r>
              <a:rPr lang="pt-BR" dirty="0"/>
              <a:t>" a longo prazo. Muitos analistas acreditam que esse ritmo de crescimento continuará nos próximos anos, com uma participação de mercado de 50% sendo uma meta alcançável.</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7</a:t>
            </a:fld>
            <a:endParaRPr lang="pt-BR"/>
          </a:p>
        </p:txBody>
      </p:sp>
    </p:spTree>
    <p:extLst>
      <p:ext uri="{BB962C8B-B14F-4D97-AF65-F5344CB8AC3E}">
        <p14:creationId xmlns:p14="http://schemas.microsoft.com/office/powerpoint/2010/main" val="481010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12</a:t>
            </a:fld>
            <a:endParaRPr lang="pt-BR"/>
          </a:p>
        </p:txBody>
      </p:sp>
    </p:spTree>
    <p:extLst>
      <p:ext uri="{BB962C8B-B14F-4D97-AF65-F5344CB8AC3E}">
        <p14:creationId xmlns:p14="http://schemas.microsoft.com/office/powerpoint/2010/main" val="2810388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Crítica- não faz o filtro de dados defasados</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15</a:t>
            </a:fld>
            <a:endParaRPr lang="pt-BR"/>
          </a:p>
        </p:txBody>
      </p:sp>
    </p:spTree>
    <p:extLst>
      <p:ext uri="{BB962C8B-B14F-4D97-AF65-F5344CB8AC3E}">
        <p14:creationId xmlns:p14="http://schemas.microsoft.com/office/powerpoint/2010/main" val="375441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Por volta de 40 indicadores em três dimensões. Não considera as dimensões econômicas do orçamento, que é uma instrumento muito importante para o empoderamento social;</a:t>
            </a:r>
          </a:p>
          <a:p>
            <a:r>
              <a:rPr lang="pt-BR" dirty="0"/>
              <a:t>“O Progresso Social é definido pelo Social </a:t>
            </a:r>
            <a:r>
              <a:rPr lang="pt-BR" dirty="0" err="1"/>
              <a:t>Progress</a:t>
            </a:r>
            <a:r>
              <a:rPr lang="pt-BR" dirty="0"/>
              <a:t> </a:t>
            </a:r>
            <a:r>
              <a:rPr lang="pt-BR" dirty="0" err="1"/>
              <a:t>Imperative</a:t>
            </a:r>
            <a:r>
              <a:rPr lang="pt-BR" dirty="0"/>
              <a:t> como “a capacidade da sociedade em satisfazer as necessidades humanas básicas, estabelecer as estruturas que garantam qualidade de vida aos cidadãos e dar oportunidades para que todos os indivíduos possam atingir seu potencial máximo”. A partir desse conceito, o IPS é formulado com base em quatro grandes princípios:</a:t>
            </a:r>
          </a:p>
          <a:p>
            <a:endParaRPr lang="pt-BR" dirty="0"/>
          </a:p>
          <a:p>
            <a:r>
              <a:rPr lang="pt-BR" dirty="0"/>
              <a:t>Princípios do IPS</a:t>
            </a:r>
          </a:p>
          <a:p>
            <a:r>
              <a:rPr lang="pt-BR" dirty="0"/>
              <a:t>Indicadores exclusivamente sociais e ambientais: o objetivo do IPS é medir diretamente o progresso socioambiental, sem a inclusão de indicadores econômicos.</a:t>
            </a:r>
          </a:p>
          <a:p>
            <a:r>
              <a:rPr lang="pt-BR" dirty="0"/>
              <a:t>Foco nos resultados: o IPS deve medir resultados finalísticos, que são importantes para a vida das pessoas (</a:t>
            </a:r>
            <a:r>
              <a:rPr lang="pt-BR" dirty="0" err="1"/>
              <a:t>outcomes</a:t>
            </a:r>
            <a:r>
              <a:rPr lang="pt-BR" dirty="0"/>
              <a:t>), não os investimentos ou esforços realizados no território (inputs).</a:t>
            </a:r>
          </a:p>
          <a:p>
            <a:r>
              <a:rPr lang="pt-BR" dirty="0"/>
              <a:t>Orientador para políticas públicas e investimentos sociais privados: o IPS é utilizado como uma ferramenta prática para ajudar dirigentes públicos, líderes empresariais e da sociedade civil no planejamento, implementação e avaliação de políticas públicas e programas que acelerem o progresso social.</a:t>
            </a:r>
          </a:p>
          <a:p>
            <a:r>
              <a:rPr lang="pt-BR" dirty="0"/>
              <a:t>Relevância: o objetivo do IPS é medir o progresso socioambiental de forma multidimensional, abrangente e atual, englobando diferentes geografias como países, estados, municípios e até distritos e comunidades dentro dos municípios.</a:t>
            </a:r>
          </a:p>
          <a:p>
            <a:r>
              <a:rPr lang="pt-BR" dirty="0"/>
              <a:t>Dimensões</a:t>
            </a:r>
          </a:p>
          <a:p>
            <a:r>
              <a:rPr lang="pt-BR" dirty="0"/>
              <a:t>O IPS é constituído por três dimensões, sendo cada uma delas dividida em quatro componentes. As dimensões abrangidas pelo IPS são:</a:t>
            </a:r>
          </a:p>
          <a:p>
            <a:endParaRPr lang="pt-BR" dirty="0"/>
          </a:p>
          <a:p>
            <a:r>
              <a:rPr lang="pt-BR" dirty="0"/>
              <a:t>Necessidades Humanas Básicas: - Um país, estado e/ou município possui condições de garantir as necessidades humanas mais básicas para a sua população?</a:t>
            </a:r>
          </a:p>
          <a:p>
            <a:r>
              <a:rPr lang="pt-BR" dirty="0"/>
              <a:t>Fundamentos do Bem-estar: Existem elementos vitais que garantam às pessoas e comunidades a chance de prover e manter o seu bem-estar?</a:t>
            </a:r>
          </a:p>
          <a:p>
            <a:r>
              <a:rPr lang="pt-BR" dirty="0"/>
              <a:t>Oportunidades: Há na sociedade oportunidades para que todos os indivíduos possam atingir seu pleno potencial?</a:t>
            </a:r>
          </a:p>
          <a:p>
            <a:r>
              <a:rPr lang="pt-BR" dirty="0"/>
              <a:t>A primeira dimensão, Necessidades Humanas Básicas, avalia se um país e/ou região tem condições de prover as necessidades essenciais de sua população. Essa dimensão mede se as pessoas têm comida suficiente, se estão recebendo cuidados médicos básicos, se possuem acesso à água potável, se têm acesso adequado à habitação com serviços básicos e se estão seguras e protegidas</a:t>
            </a:r>
          </a:p>
          <a:p>
            <a:endParaRPr lang="pt-BR" dirty="0"/>
          </a:p>
          <a:p>
            <a:r>
              <a:rPr lang="pt-BR" dirty="0"/>
              <a:t>A segunda dimensão, Fundamentos do Bem-estar, mede se uma população possui acesso à educação básica de qualidade e à comunicação e se tem condições de viver com saúde, bem-estar e qualidade de vida. Essa dimensão também avalia se a sociedade consegue viver de forma ambientalmente sustentável e se está garantindo a existência dos recursos naturais (floresta, água) para as gerações futuras.</a:t>
            </a:r>
          </a:p>
          <a:p>
            <a:endParaRPr lang="pt-BR" dirty="0"/>
          </a:p>
          <a:p>
            <a:r>
              <a:rPr lang="pt-BR" dirty="0"/>
              <a:t>A terceira dimensão, Oportunidades, mede o grau em que uma sociedade é livre de restrições sobre os seus próprios direitos e os seus indivíduos são capazes de tomar suas próprias decisões e se existem preconceitos e hostilidades que impedem os indivíduos de atingirem pleno potencial.”</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16</a:t>
            </a:fld>
            <a:endParaRPr lang="pt-BR"/>
          </a:p>
        </p:txBody>
      </p:sp>
    </p:spTree>
    <p:extLst>
      <p:ext uri="{BB962C8B-B14F-4D97-AF65-F5344CB8AC3E}">
        <p14:creationId xmlns:p14="http://schemas.microsoft.com/office/powerpoint/2010/main" val="1256067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Não consideram indicadores das finanças públicas municipais.</a:t>
            </a:r>
          </a:p>
          <a:p>
            <a:endParaRPr lang="pt-BR" dirty="0"/>
          </a:p>
          <a:p>
            <a:r>
              <a:rPr lang="pt-BR" dirty="0"/>
              <a:t>É importante destacar que individualmente, o índice de cada município não é determinístico - o que é característica comum a todos os índices sintéticos. Portanto, é necessário conduzir análises complementares como avaliar a posição relativa dos municípios, seja a partir do ranqueamento, posição na distribuição, da comparação com outros municípios semelhantes ou da comparação do resultado de um mesmo município ao longo do tempo, em diferentes versões de atualizações do índice que possam surgir.</a:t>
            </a:r>
          </a:p>
          <a:p>
            <a:endParaRPr lang="pt-BR" dirty="0"/>
          </a:p>
          <a:p>
            <a:r>
              <a:rPr lang="pt-BR" dirty="0"/>
              <a:t>Quem pode consultar e utilizar o IDM como ferramenta de apoio?</a:t>
            </a:r>
          </a:p>
          <a:p>
            <a:endParaRPr lang="pt-BR" dirty="0"/>
          </a:p>
          <a:p>
            <a:r>
              <a:rPr lang="pt-BR" dirty="0"/>
              <a:t>O Índice de Desenvolvimento Municipal é disponibilizado gratuitamente para apoiar a tomada de decisão de gestores públicos e privados envolvidos em ações de combate à vulnerabilidade e avanço de políticas públicas.</a:t>
            </a:r>
          </a:p>
          <a:p>
            <a:endParaRPr lang="pt-BR" dirty="0"/>
          </a:p>
          <a:p>
            <a:r>
              <a:rPr lang="pt-BR" dirty="0"/>
              <a:t>O Instituto Votorantim e a Citrosuco acreditam que o acesso à informação e instrumentalização dos diferentes atores da sociedade é essencial para gerar impacto positivo na sociedade, em busca de um futuro sustentável</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17</a:t>
            </a:fld>
            <a:endParaRPr lang="pt-BR"/>
          </a:p>
        </p:txBody>
      </p:sp>
    </p:spTree>
    <p:extLst>
      <p:ext uri="{BB962C8B-B14F-4D97-AF65-F5344CB8AC3E}">
        <p14:creationId xmlns:p14="http://schemas.microsoft.com/office/powerpoint/2010/main" val="96804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27 indicadores</a:t>
            </a:r>
          </a:p>
        </p:txBody>
      </p:sp>
      <p:sp>
        <p:nvSpPr>
          <p:cNvPr id="4" name="Espaço Reservado para Número de Slide 3"/>
          <p:cNvSpPr>
            <a:spLocks noGrp="1"/>
          </p:cNvSpPr>
          <p:nvPr>
            <p:ph type="sldNum" sz="quarter" idx="5"/>
          </p:nvPr>
        </p:nvSpPr>
        <p:spPr/>
        <p:txBody>
          <a:bodyPr/>
          <a:lstStyle/>
          <a:p>
            <a:fld id="{AB3E7C3E-81EB-435E-89E4-5B39C3DC3BDE}" type="slidenum">
              <a:rPr lang="pt-BR" smtClean="0"/>
              <a:t>18</a:t>
            </a:fld>
            <a:endParaRPr lang="pt-BR"/>
          </a:p>
        </p:txBody>
      </p:sp>
    </p:spTree>
    <p:extLst>
      <p:ext uri="{BB962C8B-B14F-4D97-AF65-F5344CB8AC3E}">
        <p14:creationId xmlns:p14="http://schemas.microsoft.com/office/powerpoint/2010/main" val="208032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9C5895-2E23-E1A6-8EC9-D6C83C54B105}"/>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D8B47105-80A3-6E12-C76F-04B90549D5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431D298-89EC-D41D-452D-49D2E5AB6414}"/>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257A4215-9DB0-955C-2BD0-F48FD524C14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76142A9-1977-9CAF-47CA-C8CD002705E1}"/>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145541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37CEE4-89CA-A934-7658-F50A67C739BA}"/>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69A68FA6-CCF8-2577-95B4-71F07A769EF3}"/>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48A0FCF-060D-DDA7-9BD2-A42006AB4C5A}"/>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4A5AEFB5-DCDF-D142-026C-A0136FEA9F8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2F73E3D-9EA2-0D26-3D74-6CD8809393C9}"/>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95305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E14AA01-84AC-534F-2E4D-7C62E329FF8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2B20FC3D-D2A1-6ABA-6DAA-DC2514B32242}"/>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A08714C-4B36-1B2F-BAC9-9C2B5D3F99D0}"/>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3F12B357-8180-3780-EA1C-71D1E07DA30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974C933-CB8C-52E9-19E4-C30090664A79}"/>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213922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B86D46-21C6-54F9-0412-5437E6C7A67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78C91462-D6DF-9BF3-196E-6B50FC973683}"/>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540ADDA-4635-41AD-4460-FA8171DEAFD0}"/>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3A9871CB-2E6A-75F3-C610-FFAA196B4CB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DB5F9FE-A870-B579-A3CA-5C2CEABFC0D6}"/>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22331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54DB88-472C-526F-68B3-CF569E92DD32}"/>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F5DD71E2-DA9E-76EC-311A-2043298B34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D823162-4DC7-2985-C088-5F4D61CAC3DF}"/>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3DBD016C-A37D-E46E-BDBE-75C1F3A7B0B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0711D62-71B7-838A-A024-670896D549A9}"/>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84870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9368D0-BBFC-7F0E-C9CD-BC909163219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64BF245-DD9D-01F5-9C23-1C3EED73606A}"/>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7FC952B7-598E-C792-D38F-F8C932862706}"/>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73B4CA4-52F7-4137-8396-516E0AA8A930}"/>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6" name="Espaço Reservado para Rodapé 5">
            <a:extLst>
              <a:ext uri="{FF2B5EF4-FFF2-40B4-BE49-F238E27FC236}">
                <a16:creationId xmlns:a16="http://schemas.microsoft.com/office/drawing/2014/main" id="{97AE3E24-9802-BC8A-7814-104314AA9CB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36DA277-8C56-C647-1071-4178718B4FC6}"/>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1672824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C17D0-EDBF-4AF5-CABB-E7BFD9E0E8C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309ECF38-612E-7F07-6430-5D5A3BCCA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C23C03AD-7245-134A-036F-9ADCDB8B92A3}"/>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98056649-A3CE-7B8D-2362-16004C1323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249A9C3A-889F-3DBD-B013-F94FCC71B94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CE1DDC61-8006-5407-3E85-98AFD09C1E7B}"/>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8" name="Espaço Reservado para Rodapé 7">
            <a:extLst>
              <a:ext uri="{FF2B5EF4-FFF2-40B4-BE49-F238E27FC236}">
                <a16:creationId xmlns:a16="http://schemas.microsoft.com/office/drawing/2014/main" id="{9245A99E-4788-CD49-6E31-1922152ABB5F}"/>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C3F64F97-4F32-550D-1339-6E216837ED71}"/>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358454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D09A9-B078-FEE7-955F-E97C6C723C3A}"/>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2F01ECF-30C5-D31C-473C-900E2EB72B3C}"/>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4" name="Espaço Reservado para Rodapé 3">
            <a:extLst>
              <a:ext uri="{FF2B5EF4-FFF2-40B4-BE49-F238E27FC236}">
                <a16:creationId xmlns:a16="http://schemas.microsoft.com/office/drawing/2014/main" id="{042702E8-4335-8E98-E6FA-F518BA934EF8}"/>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1E989624-82C0-AD5B-68EB-9B1E8A0DED69}"/>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704707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9A4ED11-D708-734A-CCBE-CDE8B775296C}"/>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3" name="Espaço Reservado para Rodapé 2">
            <a:extLst>
              <a:ext uri="{FF2B5EF4-FFF2-40B4-BE49-F238E27FC236}">
                <a16:creationId xmlns:a16="http://schemas.microsoft.com/office/drawing/2014/main" id="{A62B5107-A8ED-A1A7-5B45-A0E4CE93FB6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EE03810D-2F11-4E19-A830-75F905FBDC8E}"/>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3133557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DA4105-6CCA-7FFD-3A48-CC371F14097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13FA506A-684D-0D60-9811-84B4995FA5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8C666A79-5BE6-172F-A91A-7073C8349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CF49F9D-03F7-E76D-9FF0-A805E727E94E}"/>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6" name="Espaço Reservado para Rodapé 5">
            <a:extLst>
              <a:ext uri="{FF2B5EF4-FFF2-40B4-BE49-F238E27FC236}">
                <a16:creationId xmlns:a16="http://schemas.microsoft.com/office/drawing/2014/main" id="{13A13D54-512B-3BA8-C713-EB5EB7C3739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EA42FFE-6D46-CB57-595C-5CE1C06F4FFE}"/>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3060766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D4D18-5CC2-96F8-CEC7-4530C9562D7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57577BB3-E9A6-32EF-1B38-8A744D3E9D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3ACF607F-BF3F-1501-DF94-182EE4064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EFD2E58-7400-A79E-1B79-A838AB0F7A87}"/>
              </a:ext>
            </a:extLst>
          </p:cNvPr>
          <p:cNvSpPr>
            <a:spLocks noGrp="1"/>
          </p:cNvSpPr>
          <p:nvPr>
            <p:ph type="dt" sz="half" idx="10"/>
          </p:nvPr>
        </p:nvSpPr>
        <p:spPr/>
        <p:txBody>
          <a:bodyPr/>
          <a:lstStyle/>
          <a:p>
            <a:fld id="{DD3CB79E-90C9-4D5B-8BAF-437A73C60871}" type="datetimeFigureOut">
              <a:rPr lang="pt-BR" smtClean="0"/>
              <a:t>17/07/2026</a:t>
            </a:fld>
            <a:endParaRPr lang="pt-BR"/>
          </a:p>
        </p:txBody>
      </p:sp>
      <p:sp>
        <p:nvSpPr>
          <p:cNvPr id="6" name="Espaço Reservado para Rodapé 5">
            <a:extLst>
              <a:ext uri="{FF2B5EF4-FFF2-40B4-BE49-F238E27FC236}">
                <a16:creationId xmlns:a16="http://schemas.microsoft.com/office/drawing/2014/main" id="{00E0F69A-FF70-2419-8DAF-E94486B7F51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9B9E915-955C-00ED-AFF5-192007A1B773}"/>
              </a:ext>
            </a:extLst>
          </p:cNvPr>
          <p:cNvSpPr>
            <a:spLocks noGrp="1"/>
          </p:cNvSpPr>
          <p:nvPr>
            <p:ph type="sldNum" sz="quarter" idx="12"/>
          </p:nvPr>
        </p:nvSpPr>
        <p:spPr/>
        <p:txBody>
          <a:bodyPr/>
          <a:lstStyle/>
          <a:p>
            <a:fld id="{A64A4704-0919-4864-8CB0-E0409900EDB7}" type="slidenum">
              <a:rPr lang="pt-BR" smtClean="0"/>
              <a:t>‹nº›</a:t>
            </a:fld>
            <a:endParaRPr lang="pt-BR"/>
          </a:p>
        </p:txBody>
      </p:sp>
    </p:spTree>
    <p:extLst>
      <p:ext uri="{BB962C8B-B14F-4D97-AF65-F5344CB8AC3E}">
        <p14:creationId xmlns:p14="http://schemas.microsoft.com/office/powerpoint/2010/main" val="376751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CAAC966D-7B4F-BDAC-47CB-650743AD2A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D03FAA13-1522-C47D-29CE-8ABCEFFBB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D8CF866-348F-4EA7-9ACF-3B3BE4533A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3CB79E-90C9-4D5B-8BAF-437A73C60871}" type="datetimeFigureOut">
              <a:rPr lang="pt-BR" smtClean="0"/>
              <a:t>17/07/2026</a:t>
            </a:fld>
            <a:endParaRPr lang="pt-BR"/>
          </a:p>
        </p:txBody>
      </p:sp>
      <p:sp>
        <p:nvSpPr>
          <p:cNvPr id="5" name="Espaço Reservado para Rodapé 4">
            <a:extLst>
              <a:ext uri="{FF2B5EF4-FFF2-40B4-BE49-F238E27FC236}">
                <a16:creationId xmlns:a16="http://schemas.microsoft.com/office/drawing/2014/main" id="{645E5275-0533-3A43-96D2-C4B81C41D0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F4AF777-9CE0-0DC2-7581-32E278B311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4A4704-0919-4864-8CB0-E0409900EDB7}" type="slidenum">
              <a:rPr lang="pt-BR" smtClean="0"/>
              <a:t>‹nº›</a:t>
            </a:fld>
            <a:endParaRPr lang="pt-BR"/>
          </a:p>
        </p:txBody>
      </p:sp>
    </p:spTree>
    <p:extLst>
      <p:ext uri="{BB962C8B-B14F-4D97-AF65-F5344CB8AC3E}">
        <p14:creationId xmlns:p14="http://schemas.microsoft.com/office/powerpoint/2010/main" val="2384404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idsc.cidadessustentaveis.org.br/"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ipsbrasil.org.br/"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institutovotorantim.org.br/idm/"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image" Target="../media/image2.jpe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igm.cfa.org.br/bi/"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igm.cfa.org.br/bi/"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3.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hyperlink" Target="https://imrs.fjp.mg.gov.br/" TargetMode="Externa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brasil.mapbiomas.org/"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seeg.eco.br/"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7.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ipea.gov.br/atlasviolencia/dados-series/24/"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ipea.gov.br/atlasviolencia/dados-series/24/" TargetMode="External"/><Relationship Id="rId5" Type="http://schemas.openxmlformats.org/officeDocument/2006/relationships/image" Target="../media/image1.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png"/><Relationship Id="rId7" Type="http://schemas.openxmlformats.org/officeDocument/2006/relationships/hyperlink" Target="https://paineis.mds.gov.br/public/extensions/observatorio-do-cadastro-unico/index.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png"/><Relationship Id="rId4" Type="http://schemas.openxmlformats.org/officeDocument/2006/relationships/image" Target="../media/image2.jpeg"/><Relationship Id="rId9" Type="http://schemas.openxmlformats.org/officeDocument/2006/relationships/hyperlink" Target="https://ead.mds.gov.br/webview.php/srv/www/htdocs/badiunetdata/files/1/23468efqlbsuuu7ct8gk_packge/index.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hyperlink" Target="https://app.powerbi.com/view?r=eyJrIjoiNWI5NWI0ODEtYmZiYy00Mjg3LTkzNWUtY2UyYjIwMDE1YWI2IiwidCI6IjNlYzkyOTY5LTVhNTEtNGYxOC04YWM5LWVmOThmYmFmYTk3OCJ9" TargetMode="Externa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https://app.powerbi.com/view?r=eyJrIjoiNWI5NWI0ODEtYmZiYy00Mjg3LTkzNWUtY2UyYjIwMDE1YWI2IiwidCI6IjNlYzkyOTY5LTVhNTEtNGYxOC04YWM5LWVmOThmYmFmYTk3OCJ9" TargetMode="Externa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hyperlink" Target="https://www2.mppa.mp.br/areas/institucional/cao/patrimonio/paineis-de-power-bi-indicadores-sociais.htm" TargetMode="Externa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gov.br/anm/pt-br/assuntos/economia-mineral/plataformas-interativas/ptb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1.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7.png"/><Relationship Id="rId7" Type="http://schemas.openxmlformats.org/officeDocument/2006/relationships/hyperlink" Target="https://observatoriodebarcarena.com.br/"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1.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53059" y="4751301"/>
            <a:ext cx="9022080" cy="1000274"/>
          </a:xfrm>
          <a:prstGeom prst="rect">
            <a:avLst/>
          </a:prstGeom>
        </p:spPr>
        <p:txBody>
          <a:bodyPr lIns="0" tIns="0" rIns="0" bIns="0" rtlCol="0" anchor="t">
            <a:spAutoFit/>
          </a:bodyPr>
          <a:lstStyle/>
          <a:p>
            <a:pPr algn="ctr">
              <a:lnSpc>
                <a:spcPts val="2592"/>
              </a:lnSpc>
            </a:pPr>
            <a:r>
              <a:rPr lang="en-US" sz="2400" i="1" dirty="0">
                <a:solidFill>
                  <a:srgbClr val="000000"/>
                </a:solidFill>
                <a:latin typeface="Century Gothic Paneuropean"/>
                <a:ea typeface="Century Gothic Paneuropean"/>
                <a:cs typeface="Century Gothic Paneuropean"/>
                <a:sym typeface="Century Gothic Paneuropean"/>
              </a:rPr>
              <a:t>Maria Amélia </a:t>
            </a:r>
            <a:r>
              <a:rPr lang="en-US" sz="2400" i="1" dirty="0" err="1">
                <a:solidFill>
                  <a:srgbClr val="000000"/>
                </a:solidFill>
                <a:latin typeface="Century Gothic Paneuropean"/>
                <a:ea typeface="Century Gothic Paneuropean"/>
                <a:cs typeface="Century Gothic Paneuropean"/>
                <a:sym typeface="Century Gothic Paneuropean"/>
              </a:rPr>
              <a:t>Enríquez</a:t>
            </a:r>
            <a:endParaRPr lang="en-US" sz="2400" i="1" dirty="0">
              <a:solidFill>
                <a:srgbClr val="000000"/>
              </a:solidFill>
              <a:latin typeface="Century Gothic Paneuropean"/>
              <a:ea typeface="Century Gothic Paneuropean"/>
              <a:cs typeface="Century Gothic Paneuropean"/>
              <a:sym typeface="Century Gothic Paneuropean"/>
            </a:endParaRPr>
          </a:p>
          <a:p>
            <a:pPr algn="ctr">
              <a:lnSpc>
                <a:spcPts val="2592"/>
              </a:lnSpc>
            </a:pPr>
            <a:r>
              <a:rPr lang="en-US" sz="2000" dirty="0" err="1">
                <a:solidFill>
                  <a:srgbClr val="000000"/>
                </a:solidFill>
                <a:latin typeface="Century Gothic Paneuropean"/>
                <a:ea typeface="Century Gothic Paneuropean"/>
                <a:cs typeface="Century Gothic Paneuropean"/>
                <a:sym typeface="Century Gothic Paneuropean"/>
              </a:rPr>
              <a:t>Professora</a:t>
            </a:r>
            <a:r>
              <a:rPr lang="en-US" sz="2000" dirty="0">
                <a:solidFill>
                  <a:srgbClr val="000000"/>
                </a:solidFill>
                <a:latin typeface="Century Gothic Paneuropean"/>
                <a:ea typeface="Century Gothic Paneuropean"/>
                <a:cs typeface="Century Gothic Paneuropean"/>
                <a:sym typeface="Century Gothic Paneuropean"/>
              </a:rPr>
              <a:t> Titular UFPA – PPGDDA e FACECON</a:t>
            </a:r>
          </a:p>
          <a:p>
            <a:pPr algn="ctr">
              <a:lnSpc>
                <a:spcPts val="2592"/>
              </a:lnSpc>
            </a:pPr>
            <a:r>
              <a:rPr lang="en-US" sz="2000" dirty="0" err="1">
                <a:solidFill>
                  <a:srgbClr val="000000"/>
                </a:solidFill>
                <a:latin typeface="Century Gothic Paneuropean"/>
                <a:ea typeface="Century Gothic Paneuropean"/>
                <a:cs typeface="Century Gothic Paneuropean"/>
                <a:sym typeface="Century Gothic Paneuropean"/>
              </a:rPr>
              <a:t>Coordenadora</a:t>
            </a:r>
            <a:r>
              <a:rPr lang="en-US" sz="2000" dirty="0">
                <a:solidFill>
                  <a:srgbClr val="000000"/>
                </a:solidFill>
                <a:latin typeface="Century Gothic Paneuropean"/>
                <a:ea typeface="Century Gothic Paneuropean"/>
                <a:cs typeface="Century Gothic Paneuropean"/>
                <a:sym typeface="Century Gothic Paneuropean"/>
              </a:rPr>
              <a:t> do LAGEM.</a:t>
            </a:r>
            <a:endParaRPr lang="en-US" sz="2400" dirty="0">
              <a:solidFill>
                <a:srgbClr val="000000"/>
              </a:solidFill>
              <a:latin typeface="Century Gothic Paneuropean"/>
              <a:ea typeface="Century Gothic Paneuropean"/>
              <a:cs typeface="Century Gothic Paneuropean"/>
              <a:sym typeface="Century Gothic Paneuropean"/>
            </a:endParaRPr>
          </a:p>
        </p:txBody>
      </p:sp>
      <p:grpSp>
        <p:nvGrpSpPr>
          <p:cNvPr id="3" name="Group 3"/>
          <p:cNvGrpSpPr/>
          <p:nvPr/>
        </p:nvGrpSpPr>
        <p:grpSpPr>
          <a:xfrm>
            <a:off x="0" y="2386340"/>
            <a:ext cx="12192000" cy="2085321"/>
            <a:chOff x="0" y="0"/>
            <a:chExt cx="24384000" cy="4170642"/>
          </a:xfrm>
          <a:solidFill>
            <a:schemeClr val="accent6">
              <a:lumMod val="75000"/>
            </a:schemeClr>
          </a:solidFill>
        </p:grpSpPr>
        <p:sp>
          <p:nvSpPr>
            <p:cNvPr id="4" name="Freeform 4"/>
            <p:cNvSpPr/>
            <p:nvPr/>
          </p:nvSpPr>
          <p:spPr>
            <a:xfrm>
              <a:off x="0" y="0"/>
              <a:ext cx="24384000" cy="4170680"/>
            </a:xfrm>
            <a:custGeom>
              <a:avLst/>
              <a:gdLst/>
              <a:ahLst/>
              <a:cxnLst/>
              <a:rect l="l" t="t" r="r" b="b"/>
              <a:pathLst>
                <a:path w="24384000" h="4170680">
                  <a:moveTo>
                    <a:pt x="0" y="0"/>
                  </a:moveTo>
                  <a:lnTo>
                    <a:pt x="24384000" y="0"/>
                  </a:lnTo>
                  <a:lnTo>
                    <a:pt x="24384000" y="4170680"/>
                  </a:lnTo>
                  <a:lnTo>
                    <a:pt x="0" y="4170680"/>
                  </a:lnTo>
                  <a:close/>
                </a:path>
              </a:pathLst>
            </a:custGeom>
            <a:grpFill/>
          </p:spPr>
        </p:sp>
      </p:grpSp>
      <p:grpSp>
        <p:nvGrpSpPr>
          <p:cNvPr id="12" name="Group 12"/>
          <p:cNvGrpSpPr/>
          <p:nvPr/>
        </p:nvGrpSpPr>
        <p:grpSpPr>
          <a:xfrm>
            <a:off x="1123734" y="5332338"/>
            <a:ext cx="1773555" cy="1396231"/>
            <a:chOff x="0" y="0"/>
            <a:chExt cx="3547110" cy="2792463"/>
          </a:xfrm>
        </p:grpSpPr>
        <p:sp>
          <p:nvSpPr>
            <p:cNvPr id="13" name="Freeform 13" descr="Uma imagem contendo Logotipo  O conteúdo gerado por IA pode estar incorreto."/>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3"/>
              <a:stretch>
                <a:fillRect r="-1" b="-27025"/>
              </a:stretch>
            </a:blipFill>
          </p:spPr>
        </p:sp>
      </p:grpSp>
      <p:grpSp>
        <p:nvGrpSpPr>
          <p:cNvPr id="14" name="Group 14"/>
          <p:cNvGrpSpPr/>
          <p:nvPr/>
        </p:nvGrpSpPr>
        <p:grpSpPr>
          <a:xfrm>
            <a:off x="1649781" y="699904"/>
            <a:ext cx="8131495" cy="6275665"/>
            <a:chOff x="0" y="0"/>
            <a:chExt cx="16262989" cy="12551343"/>
          </a:xfrm>
        </p:grpSpPr>
        <p:sp>
          <p:nvSpPr>
            <p:cNvPr id="15" name="Freeform 15"/>
            <p:cNvSpPr/>
            <p:nvPr/>
          </p:nvSpPr>
          <p:spPr>
            <a:xfrm>
              <a:off x="0" y="0"/>
              <a:ext cx="16262989" cy="1937856"/>
            </a:xfrm>
            <a:custGeom>
              <a:avLst/>
              <a:gdLst/>
              <a:ahLst/>
              <a:cxnLst/>
              <a:rect l="l" t="t" r="r" b="b"/>
              <a:pathLst>
                <a:path w="16262989" h="1937856">
                  <a:moveTo>
                    <a:pt x="0" y="0"/>
                  </a:moveTo>
                  <a:lnTo>
                    <a:pt x="16262989" y="0"/>
                  </a:lnTo>
                  <a:lnTo>
                    <a:pt x="16262989" y="1937856"/>
                  </a:lnTo>
                  <a:lnTo>
                    <a:pt x="0" y="1937856"/>
                  </a:lnTo>
                  <a:close/>
                </a:path>
              </a:pathLst>
            </a:custGeom>
            <a:blipFill>
              <a:blip r:embed="rId4">
                <a:alphaModFix amt="0"/>
              </a:blip>
              <a:stretch>
                <a:fillRect t="-113523" b="-113523"/>
              </a:stretch>
            </a:blipFill>
          </p:spPr>
        </p:sp>
        <p:sp>
          <p:nvSpPr>
            <p:cNvPr id="16" name="TextBox 16"/>
            <p:cNvSpPr txBox="1"/>
            <p:nvPr/>
          </p:nvSpPr>
          <p:spPr>
            <a:xfrm>
              <a:off x="970764" y="10661111"/>
              <a:ext cx="10225851" cy="1890232"/>
            </a:xfrm>
            <a:prstGeom prst="rect">
              <a:avLst/>
            </a:prstGeom>
          </p:spPr>
          <p:txBody>
            <a:bodyPr lIns="0" tIns="0" rIns="0" bIns="0" rtlCol="0" anchor="b"/>
            <a:lstStyle/>
            <a:p>
              <a:pPr algn="ctr">
                <a:lnSpc>
                  <a:spcPts val="2592"/>
                </a:lnSpc>
              </a:pPr>
              <a:endParaRPr lang="en-US" sz="1100" b="1" i="1" dirty="0">
                <a:solidFill>
                  <a:srgbClr val="000000"/>
                </a:solidFill>
                <a:latin typeface="Century Gothic Paneuropean Bold"/>
                <a:ea typeface="Century Gothic Paneuropean Bold"/>
                <a:cs typeface="Century Gothic Paneuropean Bold"/>
                <a:sym typeface="Century Gothic Paneuropean Bold"/>
              </a:endParaRPr>
            </a:p>
          </p:txBody>
        </p:sp>
      </p:grpSp>
      <p:grpSp>
        <p:nvGrpSpPr>
          <p:cNvPr id="19" name="Group 19"/>
          <p:cNvGrpSpPr/>
          <p:nvPr/>
        </p:nvGrpSpPr>
        <p:grpSpPr>
          <a:xfrm>
            <a:off x="332626" y="5476734"/>
            <a:ext cx="1011441" cy="1107415"/>
            <a:chOff x="0" y="0"/>
            <a:chExt cx="2022881" cy="2214829"/>
          </a:xfrm>
        </p:grpSpPr>
        <p:sp>
          <p:nvSpPr>
            <p:cNvPr id="20" name="Freeform 20" descr="Logotipo  O conteúdo gerado por IA pode estar incorreto."/>
            <p:cNvSpPr/>
            <p:nvPr/>
          </p:nvSpPr>
          <p:spPr>
            <a:xfrm>
              <a:off x="0" y="0"/>
              <a:ext cx="2022856" cy="2214880"/>
            </a:xfrm>
            <a:custGeom>
              <a:avLst/>
              <a:gdLst/>
              <a:ahLst/>
              <a:cxnLst/>
              <a:rect l="l" t="t" r="r" b="b"/>
              <a:pathLst>
                <a:path w="2022856" h="2214880">
                  <a:moveTo>
                    <a:pt x="0" y="0"/>
                  </a:moveTo>
                  <a:lnTo>
                    <a:pt x="2022856" y="0"/>
                  </a:lnTo>
                  <a:lnTo>
                    <a:pt x="2022856" y="2214880"/>
                  </a:lnTo>
                  <a:lnTo>
                    <a:pt x="0" y="2214880"/>
                  </a:lnTo>
                  <a:lnTo>
                    <a:pt x="0" y="0"/>
                  </a:lnTo>
                  <a:close/>
                </a:path>
              </a:pathLst>
            </a:custGeom>
            <a:blipFill>
              <a:blip r:embed="rId5"/>
              <a:stretch>
                <a:fillRect l="-10" r="-11" b="2"/>
              </a:stretch>
            </a:blipFill>
          </p:spPr>
        </p:sp>
      </p:grpSp>
      <p:sp>
        <p:nvSpPr>
          <p:cNvPr id="21" name="TextBox 21"/>
          <p:cNvSpPr txBox="1"/>
          <p:nvPr/>
        </p:nvSpPr>
        <p:spPr>
          <a:xfrm>
            <a:off x="332626" y="5283181"/>
            <a:ext cx="1378813" cy="264175"/>
          </a:xfrm>
          <a:prstGeom prst="rect">
            <a:avLst/>
          </a:prstGeom>
        </p:spPr>
        <p:txBody>
          <a:bodyPr lIns="0" tIns="0" rIns="0" bIns="0" rtlCol="0" anchor="t">
            <a:spAutoFit/>
          </a:bodyPr>
          <a:lstStyle/>
          <a:p>
            <a:pPr>
              <a:lnSpc>
                <a:spcPts val="2160"/>
              </a:lnSpc>
            </a:pPr>
            <a:r>
              <a:rPr lang="en-US">
                <a:solidFill>
                  <a:srgbClr val="000000"/>
                </a:solidFill>
                <a:latin typeface="Century Gothic Paneuropean"/>
                <a:ea typeface="Century Gothic Paneuropean"/>
                <a:cs typeface="Century Gothic Paneuropean"/>
                <a:sym typeface="Century Gothic Paneuropean"/>
              </a:rPr>
              <a:t>Realização:</a:t>
            </a:r>
          </a:p>
        </p:txBody>
      </p:sp>
      <p:pic>
        <p:nvPicPr>
          <p:cNvPr id="17" name="Imagem 16">
            <a:extLst>
              <a:ext uri="{FF2B5EF4-FFF2-40B4-BE49-F238E27FC236}">
                <a16:creationId xmlns:a16="http://schemas.microsoft.com/office/drawing/2014/main" id="{0A557111-5A2A-3095-892F-701A9ADC62F4}"/>
              </a:ext>
            </a:extLst>
          </p:cNvPr>
          <p:cNvPicPr>
            <a:picLocks noChangeAspect="1"/>
          </p:cNvPicPr>
          <p:nvPr/>
        </p:nvPicPr>
        <p:blipFill rotWithShape="1">
          <a:blip r:embed="rId6"/>
          <a:srcRect l="6161" t="-1949" r="44632" b="83415"/>
          <a:stretch/>
        </p:blipFill>
        <p:spPr>
          <a:xfrm>
            <a:off x="4261607" y="-160754"/>
            <a:ext cx="3959604" cy="1491352"/>
          </a:xfrm>
          <a:prstGeom prst="rect">
            <a:avLst/>
          </a:prstGeom>
        </p:spPr>
      </p:pic>
      <p:pic>
        <p:nvPicPr>
          <p:cNvPr id="9" name="Imagem 8">
            <a:extLst>
              <a:ext uri="{FF2B5EF4-FFF2-40B4-BE49-F238E27FC236}">
                <a16:creationId xmlns:a16="http://schemas.microsoft.com/office/drawing/2014/main" id="{71EDAE64-763C-6C40-B00D-7916DA54FF80}"/>
              </a:ext>
            </a:extLst>
          </p:cNvPr>
          <p:cNvPicPr>
            <a:picLocks noChangeAspect="1"/>
          </p:cNvPicPr>
          <p:nvPr/>
        </p:nvPicPr>
        <p:blipFill>
          <a:blip r:embed="rId7"/>
          <a:stretch>
            <a:fillRect/>
          </a:stretch>
        </p:blipFill>
        <p:spPr>
          <a:xfrm>
            <a:off x="3060985" y="2830620"/>
            <a:ext cx="6858594" cy="1018120"/>
          </a:xfrm>
          <a:prstGeom prst="rect">
            <a:avLst/>
          </a:prstGeom>
        </p:spPr>
      </p:pic>
      <p:pic>
        <p:nvPicPr>
          <p:cNvPr id="5" name="Imagem 4">
            <a:extLst>
              <a:ext uri="{FF2B5EF4-FFF2-40B4-BE49-F238E27FC236}">
                <a16:creationId xmlns:a16="http://schemas.microsoft.com/office/drawing/2014/main" id="{780B3D5B-FC57-7BDE-A80F-3433CB616A40}"/>
              </a:ext>
            </a:extLst>
          </p:cNvPr>
          <p:cNvPicPr>
            <a:picLocks noChangeAspect="1"/>
          </p:cNvPicPr>
          <p:nvPr/>
        </p:nvPicPr>
        <p:blipFill>
          <a:blip r:embed="rId8"/>
          <a:stretch>
            <a:fillRect/>
          </a:stretch>
        </p:blipFill>
        <p:spPr>
          <a:xfrm>
            <a:off x="9220549" y="195042"/>
            <a:ext cx="1905000" cy="1905000"/>
          </a:xfrm>
          <a:prstGeom prst="rect">
            <a:avLst/>
          </a:prstGeom>
        </p:spPr>
      </p:pic>
    </p:spTree>
    <p:extLst>
      <p:ext uri="{BB962C8B-B14F-4D97-AF65-F5344CB8AC3E}">
        <p14:creationId xmlns:p14="http://schemas.microsoft.com/office/powerpoint/2010/main" val="160274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965469" y="3888443"/>
            <a:ext cx="3879715" cy="538196"/>
          </a:xfrm>
        </p:spPr>
        <p:txBody>
          <a:bodyPr>
            <a:normAutofit/>
          </a:bodyPr>
          <a:lstStyle/>
          <a:p>
            <a:r>
              <a:rPr lang="pt-BR" sz="3200" b="1" dirty="0"/>
              <a:t>Informação</a:t>
            </a:r>
            <a:endParaRPr lang="pt-BR" sz="3200" dirty="0"/>
          </a:p>
        </p:txBody>
      </p:sp>
      <p:pic>
        <p:nvPicPr>
          <p:cNvPr id="10" name="Imagem 9">
            <a:extLst>
              <a:ext uri="{FF2B5EF4-FFF2-40B4-BE49-F238E27FC236}">
                <a16:creationId xmlns:a16="http://schemas.microsoft.com/office/drawing/2014/main" id="{74398FBE-E172-1D42-7EB1-B5EF2E4D92DF}"/>
              </a:ext>
            </a:extLst>
          </p:cNvPr>
          <p:cNvPicPr>
            <a:picLocks noChangeAspect="1"/>
          </p:cNvPicPr>
          <p:nvPr/>
        </p:nvPicPr>
        <p:blipFill rotWithShape="1">
          <a:blip r:embed="rId5"/>
          <a:srcRect l="28243" t="15319" r="46225" b="29646"/>
          <a:stretch/>
        </p:blipFill>
        <p:spPr>
          <a:xfrm>
            <a:off x="4539573" y="1353268"/>
            <a:ext cx="4565516" cy="5535686"/>
          </a:xfrm>
          <a:prstGeom prst="rect">
            <a:avLst/>
          </a:prstGeom>
        </p:spPr>
      </p:pic>
      <p:sp>
        <p:nvSpPr>
          <p:cNvPr id="13" name="Retângulo 12">
            <a:extLst>
              <a:ext uri="{FF2B5EF4-FFF2-40B4-BE49-F238E27FC236}">
                <a16:creationId xmlns:a16="http://schemas.microsoft.com/office/drawing/2014/main" id="{B7E366D9-9FCC-29FB-4E8D-EE08B598CF11}"/>
              </a:ext>
            </a:extLst>
          </p:cNvPr>
          <p:cNvSpPr/>
          <p:nvPr/>
        </p:nvSpPr>
        <p:spPr>
          <a:xfrm>
            <a:off x="5321030" y="4893013"/>
            <a:ext cx="2966936" cy="7295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4" name="Espaço Reservado para Conteúdo 10">
            <a:extLst>
              <a:ext uri="{FF2B5EF4-FFF2-40B4-BE49-F238E27FC236}">
                <a16:creationId xmlns:a16="http://schemas.microsoft.com/office/drawing/2014/main" id="{3A6EBC07-9024-1824-B4E2-B6638B5DBD83}"/>
              </a:ext>
            </a:extLst>
          </p:cNvPr>
          <p:cNvSpPr txBox="1">
            <a:spLocks/>
          </p:cNvSpPr>
          <p:nvPr/>
        </p:nvSpPr>
        <p:spPr>
          <a:xfrm>
            <a:off x="1019783" y="3042872"/>
            <a:ext cx="3879715"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Dado</a:t>
            </a:r>
            <a:endParaRPr lang="pt-BR" sz="3200" dirty="0"/>
          </a:p>
        </p:txBody>
      </p:sp>
    </p:spTree>
    <p:extLst>
      <p:ext uri="{BB962C8B-B14F-4D97-AF65-F5344CB8AC3E}">
        <p14:creationId xmlns:p14="http://schemas.microsoft.com/office/powerpoint/2010/main" val="65245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965469" y="3888443"/>
            <a:ext cx="3879715" cy="538196"/>
          </a:xfrm>
        </p:spPr>
        <p:txBody>
          <a:bodyPr>
            <a:normAutofit/>
          </a:bodyPr>
          <a:lstStyle/>
          <a:p>
            <a:r>
              <a:rPr lang="pt-BR" sz="3200" b="1" dirty="0"/>
              <a:t>Informação</a:t>
            </a:r>
            <a:endParaRPr lang="pt-BR" sz="3200" dirty="0"/>
          </a:p>
        </p:txBody>
      </p:sp>
      <p:pic>
        <p:nvPicPr>
          <p:cNvPr id="10" name="Imagem 9">
            <a:extLst>
              <a:ext uri="{FF2B5EF4-FFF2-40B4-BE49-F238E27FC236}">
                <a16:creationId xmlns:a16="http://schemas.microsoft.com/office/drawing/2014/main" id="{74398FBE-E172-1D42-7EB1-B5EF2E4D92DF}"/>
              </a:ext>
            </a:extLst>
          </p:cNvPr>
          <p:cNvPicPr>
            <a:picLocks noChangeAspect="1"/>
          </p:cNvPicPr>
          <p:nvPr/>
        </p:nvPicPr>
        <p:blipFill rotWithShape="1">
          <a:blip r:embed="rId5"/>
          <a:srcRect l="28243" t="15319" r="46225" b="29646"/>
          <a:stretch/>
        </p:blipFill>
        <p:spPr>
          <a:xfrm>
            <a:off x="4539573" y="1353268"/>
            <a:ext cx="4565516" cy="5535686"/>
          </a:xfrm>
          <a:prstGeom prst="rect">
            <a:avLst/>
          </a:prstGeom>
        </p:spPr>
      </p:pic>
      <p:sp>
        <p:nvSpPr>
          <p:cNvPr id="14" name="Espaço Reservado para Conteúdo 10">
            <a:extLst>
              <a:ext uri="{FF2B5EF4-FFF2-40B4-BE49-F238E27FC236}">
                <a16:creationId xmlns:a16="http://schemas.microsoft.com/office/drawing/2014/main" id="{3A6EBC07-9024-1824-B4E2-B6638B5DBD83}"/>
              </a:ext>
            </a:extLst>
          </p:cNvPr>
          <p:cNvSpPr txBox="1">
            <a:spLocks/>
          </p:cNvSpPr>
          <p:nvPr/>
        </p:nvSpPr>
        <p:spPr>
          <a:xfrm>
            <a:off x="1019783" y="3042872"/>
            <a:ext cx="3879715"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Dado</a:t>
            </a:r>
            <a:endParaRPr lang="pt-BR" sz="3200" dirty="0"/>
          </a:p>
        </p:txBody>
      </p:sp>
      <p:sp>
        <p:nvSpPr>
          <p:cNvPr id="15" name="Espaço Reservado para Conteúdo 10">
            <a:extLst>
              <a:ext uri="{FF2B5EF4-FFF2-40B4-BE49-F238E27FC236}">
                <a16:creationId xmlns:a16="http://schemas.microsoft.com/office/drawing/2014/main" id="{56818ECE-4FF0-35B1-A2B5-27DF5096166A}"/>
              </a:ext>
            </a:extLst>
          </p:cNvPr>
          <p:cNvSpPr txBox="1">
            <a:spLocks/>
          </p:cNvSpPr>
          <p:nvPr/>
        </p:nvSpPr>
        <p:spPr>
          <a:xfrm>
            <a:off x="867383" y="5186034"/>
            <a:ext cx="3879715"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Indicador</a:t>
            </a:r>
            <a:endParaRPr lang="pt-BR" sz="3200" dirty="0"/>
          </a:p>
        </p:txBody>
      </p:sp>
    </p:spTree>
    <p:extLst>
      <p:ext uri="{BB962C8B-B14F-4D97-AF65-F5344CB8AC3E}">
        <p14:creationId xmlns:p14="http://schemas.microsoft.com/office/powerpoint/2010/main" val="227283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218114"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20672" y="4792528"/>
            <a:ext cx="2624037" cy="538196"/>
          </a:xfrm>
        </p:spPr>
        <p:txBody>
          <a:bodyPr>
            <a:normAutofit/>
          </a:bodyPr>
          <a:lstStyle/>
          <a:p>
            <a:r>
              <a:rPr lang="pt-BR" sz="3200" b="1" dirty="0"/>
              <a:t>Informação</a:t>
            </a:r>
            <a:endParaRPr lang="pt-BR" sz="3200" dirty="0"/>
          </a:p>
        </p:txBody>
      </p:sp>
      <p:sp>
        <p:nvSpPr>
          <p:cNvPr id="12" name="Retângulo 11">
            <a:extLst>
              <a:ext uri="{FF2B5EF4-FFF2-40B4-BE49-F238E27FC236}">
                <a16:creationId xmlns:a16="http://schemas.microsoft.com/office/drawing/2014/main" id="{47ED8AE2-AFA5-1FC2-57F0-BE58CD768B61}"/>
              </a:ext>
            </a:extLst>
          </p:cNvPr>
          <p:cNvSpPr/>
          <p:nvPr/>
        </p:nvSpPr>
        <p:spPr>
          <a:xfrm>
            <a:off x="2393004" y="4689712"/>
            <a:ext cx="1196502" cy="2383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3" name="Retângulo 12">
            <a:extLst>
              <a:ext uri="{FF2B5EF4-FFF2-40B4-BE49-F238E27FC236}">
                <a16:creationId xmlns:a16="http://schemas.microsoft.com/office/drawing/2014/main" id="{B7E366D9-9FCC-29FB-4E8D-EE08B598CF11}"/>
              </a:ext>
            </a:extLst>
          </p:cNvPr>
          <p:cNvSpPr/>
          <p:nvPr/>
        </p:nvSpPr>
        <p:spPr>
          <a:xfrm>
            <a:off x="3589506" y="683929"/>
            <a:ext cx="2966936" cy="7295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4" name="Espaço Reservado para Conteúdo 10">
            <a:extLst>
              <a:ext uri="{FF2B5EF4-FFF2-40B4-BE49-F238E27FC236}">
                <a16:creationId xmlns:a16="http://schemas.microsoft.com/office/drawing/2014/main" id="{3A6EBC07-9024-1824-B4E2-B6638B5DBD83}"/>
              </a:ext>
            </a:extLst>
          </p:cNvPr>
          <p:cNvSpPr txBox="1">
            <a:spLocks/>
          </p:cNvSpPr>
          <p:nvPr/>
        </p:nvSpPr>
        <p:spPr>
          <a:xfrm>
            <a:off x="0" y="4379085"/>
            <a:ext cx="1548319"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Dado</a:t>
            </a:r>
            <a:endParaRPr lang="pt-BR" sz="3200" dirty="0"/>
          </a:p>
        </p:txBody>
      </p:sp>
      <p:sp>
        <p:nvSpPr>
          <p:cNvPr id="15" name="Espaço Reservado para Conteúdo 10">
            <a:extLst>
              <a:ext uri="{FF2B5EF4-FFF2-40B4-BE49-F238E27FC236}">
                <a16:creationId xmlns:a16="http://schemas.microsoft.com/office/drawing/2014/main" id="{56818ECE-4FF0-35B1-A2B5-27DF5096166A}"/>
              </a:ext>
            </a:extLst>
          </p:cNvPr>
          <p:cNvSpPr txBox="1">
            <a:spLocks/>
          </p:cNvSpPr>
          <p:nvPr/>
        </p:nvSpPr>
        <p:spPr>
          <a:xfrm>
            <a:off x="4153351" y="5515717"/>
            <a:ext cx="2167647"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Indicador</a:t>
            </a:r>
            <a:endParaRPr lang="pt-BR" sz="3200" dirty="0"/>
          </a:p>
        </p:txBody>
      </p:sp>
      <p:pic>
        <p:nvPicPr>
          <p:cNvPr id="3" name="Imagem 2">
            <a:extLst>
              <a:ext uri="{FF2B5EF4-FFF2-40B4-BE49-F238E27FC236}">
                <a16:creationId xmlns:a16="http://schemas.microsoft.com/office/drawing/2014/main" id="{A7B337D6-30A2-CA78-C127-188D0E073998}"/>
              </a:ext>
            </a:extLst>
          </p:cNvPr>
          <p:cNvPicPr>
            <a:picLocks noChangeAspect="1"/>
          </p:cNvPicPr>
          <p:nvPr/>
        </p:nvPicPr>
        <p:blipFill rotWithShape="1">
          <a:blip r:embed="rId6"/>
          <a:srcRect l="20919" t="25420" r="59214" b="31583"/>
          <a:stretch/>
        </p:blipFill>
        <p:spPr>
          <a:xfrm>
            <a:off x="2315499" y="671896"/>
            <a:ext cx="3675705" cy="4474884"/>
          </a:xfrm>
          <a:prstGeom prst="rect">
            <a:avLst/>
          </a:prstGeom>
        </p:spPr>
      </p:pic>
      <p:pic>
        <p:nvPicPr>
          <p:cNvPr id="17" name="Imagem 16">
            <a:extLst>
              <a:ext uri="{FF2B5EF4-FFF2-40B4-BE49-F238E27FC236}">
                <a16:creationId xmlns:a16="http://schemas.microsoft.com/office/drawing/2014/main" id="{991B7D8B-82BC-E801-417C-6FEF313F3DE0}"/>
              </a:ext>
            </a:extLst>
          </p:cNvPr>
          <p:cNvPicPr>
            <a:picLocks noChangeAspect="1"/>
          </p:cNvPicPr>
          <p:nvPr/>
        </p:nvPicPr>
        <p:blipFill rotWithShape="1">
          <a:blip r:embed="rId6"/>
          <a:srcRect l="40612" t="18519" r="23883" b="7802"/>
          <a:stretch/>
        </p:blipFill>
        <p:spPr>
          <a:xfrm>
            <a:off x="6355782" y="42003"/>
            <a:ext cx="5766310" cy="6730878"/>
          </a:xfrm>
          <a:prstGeom prst="rect">
            <a:avLst/>
          </a:prstGeom>
        </p:spPr>
      </p:pic>
      <p:sp>
        <p:nvSpPr>
          <p:cNvPr id="18" name="Elipse 17">
            <a:extLst>
              <a:ext uri="{FF2B5EF4-FFF2-40B4-BE49-F238E27FC236}">
                <a16:creationId xmlns:a16="http://schemas.microsoft.com/office/drawing/2014/main" id="{9795F9AE-F62A-63A3-69BD-977FFBEFE517}"/>
              </a:ext>
            </a:extLst>
          </p:cNvPr>
          <p:cNvSpPr/>
          <p:nvPr/>
        </p:nvSpPr>
        <p:spPr>
          <a:xfrm>
            <a:off x="2393004" y="4478390"/>
            <a:ext cx="1963773" cy="42264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a:extLst>
              <a:ext uri="{FF2B5EF4-FFF2-40B4-BE49-F238E27FC236}">
                <a16:creationId xmlns:a16="http://schemas.microsoft.com/office/drawing/2014/main" id="{9F013B88-7BCA-7750-B815-50D374214150}"/>
              </a:ext>
            </a:extLst>
          </p:cNvPr>
          <p:cNvSpPr/>
          <p:nvPr/>
        </p:nvSpPr>
        <p:spPr>
          <a:xfrm>
            <a:off x="2603365" y="4928038"/>
            <a:ext cx="772133" cy="184318"/>
          </a:xfrm>
          <a:prstGeom prst="rect">
            <a:avLst/>
          </a:prstGeom>
          <a:solidFill>
            <a:schemeClr val="accent3">
              <a:alpha val="23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37508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additive="base">
                                        <p:cTn id="1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ppt_x"/>
                                          </p:val>
                                        </p:tav>
                                        <p:tav tm="100000">
                                          <p:val>
                                            <p:strVal val="#ppt_x"/>
                                          </p:val>
                                        </p:tav>
                                      </p:tavLst>
                                    </p:anim>
                                    <p:anim calcmode="lin" valueType="num">
                                      <p:cBhvr additive="base">
                                        <p:cTn id="3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P spid="18"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Para que servem  os Indicadores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838199" y="1825624"/>
            <a:ext cx="10620983" cy="4526537"/>
          </a:xfrm>
        </p:spPr>
        <p:txBody>
          <a:bodyPr>
            <a:normAutofit/>
          </a:bodyPr>
          <a:lstStyle/>
          <a:p>
            <a:pPr>
              <a:spcAft>
                <a:spcPts val="1200"/>
              </a:spcAft>
            </a:pPr>
            <a:r>
              <a:rPr lang="pt-BR" sz="3200" dirty="0"/>
              <a:t>Tomada de decisão informada (baseada em evidências)</a:t>
            </a:r>
          </a:p>
          <a:p>
            <a:pPr>
              <a:spcAft>
                <a:spcPts val="1200"/>
              </a:spcAft>
            </a:pPr>
            <a:r>
              <a:rPr lang="pt-BR" sz="3200" dirty="0"/>
              <a:t>Monitoramento contínuo das políticas, quer sejam públicas ou corporativas</a:t>
            </a:r>
          </a:p>
          <a:p>
            <a:pPr>
              <a:spcAft>
                <a:spcPts val="1200"/>
              </a:spcAft>
            </a:pPr>
            <a:r>
              <a:rPr lang="pt-BR" sz="3200" dirty="0"/>
              <a:t>Assegurar a transparência e favorecer a participação social</a:t>
            </a:r>
          </a:p>
          <a:p>
            <a:pPr>
              <a:spcAft>
                <a:spcPts val="1200"/>
              </a:spcAft>
            </a:pPr>
            <a:r>
              <a:rPr lang="pt-BR" sz="3200" dirty="0"/>
              <a:t>Desenvolver capacidades para identificar problemas reais</a:t>
            </a:r>
          </a:p>
          <a:p>
            <a:pPr>
              <a:spcAft>
                <a:spcPts val="1200"/>
              </a:spcAft>
            </a:pPr>
            <a:r>
              <a:rPr lang="pt-BR" sz="3200" dirty="0"/>
              <a:t>Fortalecer o controle social organizado</a:t>
            </a:r>
          </a:p>
          <a:p>
            <a:endParaRPr lang="pt-BR" sz="3200" dirty="0"/>
          </a:p>
        </p:txBody>
      </p:sp>
    </p:spTree>
    <p:extLst>
      <p:ext uri="{BB962C8B-B14F-4D97-AF65-F5344CB8AC3E}">
        <p14:creationId xmlns:p14="http://schemas.microsoft.com/office/powerpoint/2010/main" val="386756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Desenvolvimento</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lstStyle/>
          <a:p>
            <a:r>
              <a:rPr lang="pt-BR" dirty="0"/>
              <a:t>IDSC  Cidades Sustentáveis </a:t>
            </a:r>
          </a:p>
          <a:p>
            <a:r>
              <a:rPr lang="pt-BR" dirty="0"/>
              <a:t>Índice de Progresso Social (IPS) </a:t>
            </a:r>
          </a:p>
          <a:p>
            <a:r>
              <a:rPr lang="pt-BR" dirty="0"/>
              <a:t>IDM do Instituto Votorantim</a:t>
            </a:r>
          </a:p>
          <a:p>
            <a:r>
              <a:rPr lang="pt-BR" dirty="0"/>
              <a:t>IGM do Conselho Federal de Administração</a:t>
            </a:r>
          </a:p>
          <a:p>
            <a:r>
              <a:rPr lang="pt-BR" dirty="0"/>
              <a:t>Índice FIRJAN de Desenvolvimento Municipal (IFDM)</a:t>
            </a:r>
          </a:p>
          <a:p>
            <a:r>
              <a:rPr lang="pt-BR" dirty="0"/>
              <a:t>Índice Mineiro de Responsabilidade Social (IMRS)</a:t>
            </a:r>
          </a:p>
          <a:p>
            <a:endParaRPr lang="pt-BR" dirty="0"/>
          </a:p>
          <a:p>
            <a:endParaRPr lang="pt-BR" dirty="0"/>
          </a:p>
        </p:txBody>
      </p:sp>
    </p:spTree>
    <p:extLst>
      <p:ext uri="{BB962C8B-B14F-4D97-AF65-F5344CB8AC3E}">
        <p14:creationId xmlns:p14="http://schemas.microsoft.com/office/powerpoint/2010/main" val="289375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 calcmode="lin" valueType="num">
                                      <p:cBhvr additive="base">
                                        <p:cTn id="37"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Desenvolvimento Municipal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0" y="1825625"/>
            <a:ext cx="4464996" cy="868937"/>
          </a:xfrm>
        </p:spPr>
        <p:txBody>
          <a:bodyPr>
            <a:normAutofit/>
          </a:bodyPr>
          <a:lstStyle/>
          <a:p>
            <a:r>
              <a:rPr lang="pt-BR" sz="1800" dirty="0"/>
              <a:t>IDSC cidades sustentáveis - </a:t>
            </a:r>
            <a:r>
              <a:rPr lang="pt-BR" sz="1800" dirty="0">
                <a:hlinkClick r:id="rId6"/>
              </a:rPr>
              <a:t>https://idsc.cidadessustentaveis.org.br/</a:t>
            </a:r>
            <a:r>
              <a:rPr lang="pt-BR" sz="1800" dirty="0"/>
              <a:t> </a:t>
            </a:r>
          </a:p>
          <a:p>
            <a:endParaRPr lang="pt-BR" sz="1800" dirty="0"/>
          </a:p>
        </p:txBody>
      </p:sp>
      <p:pic>
        <p:nvPicPr>
          <p:cNvPr id="3" name="Imagem 2">
            <a:extLst>
              <a:ext uri="{FF2B5EF4-FFF2-40B4-BE49-F238E27FC236}">
                <a16:creationId xmlns:a16="http://schemas.microsoft.com/office/drawing/2014/main" id="{665B0EA6-2770-7780-ACCB-1D6AE5432410}"/>
              </a:ext>
            </a:extLst>
          </p:cNvPr>
          <p:cNvPicPr>
            <a:picLocks noChangeAspect="1"/>
          </p:cNvPicPr>
          <p:nvPr/>
        </p:nvPicPr>
        <p:blipFill rotWithShape="1">
          <a:blip r:embed="rId7"/>
          <a:srcRect l="42179" t="18961" r="13578" b="3852"/>
          <a:stretch/>
        </p:blipFill>
        <p:spPr>
          <a:xfrm>
            <a:off x="5150839" y="1564547"/>
            <a:ext cx="5394121" cy="5293453"/>
          </a:xfrm>
          <a:prstGeom prst="rect">
            <a:avLst/>
          </a:prstGeom>
        </p:spPr>
      </p:pic>
      <p:sp>
        <p:nvSpPr>
          <p:cNvPr id="12" name="CaixaDeTexto 11">
            <a:extLst>
              <a:ext uri="{FF2B5EF4-FFF2-40B4-BE49-F238E27FC236}">
                <a16:creationId xmlns:a16="http://schemas.microsoft.com/office/drawing/2014/main" id="{CD9D6DF0-E190-0C89-5CA5-4E1C27268C1A}"/>
              </a:ext>
            </a:extLst>
          </p:cNvPr>
          <p:cNvSpPr txBox="1"/>
          <p:nvPr/>
        </p:nvSpPr>
        <p:spPr>
          <a:xfrm>
            <a:off x="209166" y="2568980"/>
            <a:ext cx="4598752" cy="286232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r>
              <a:rPr lang="pt-BR" dirty="0"/>
              <a:t>“O IDSC-BR permite uma visão geral e integrada das cidades brasileiras em cada um dos </a:t>
            </a:r>
            <a:r>
              <a:rPr lang="pt-BR" b="1" dirty="0"/>
              <a:t>17 ODS</a:t>
            </a:r>
            <a:r>
              <a:rPr lang="pt-BR" dirty="0"/>
              <a:t>. É uma ferramenta que visa estimular </a:t>
            </a:r>
            <a:r>
              <a:rPr lang="pt-BR" b="1" dirty="0"/>
              <a:t>o cumprimento da Agenda 2030 </a:t>
            </a:r>
            <a:r>
              <a:rPr lang="pt-BR" dirty="0"/>
              <a:t>e uma oportunidade para as cidades se integrarem à mais avançada agenda global de desenvolvimento sustentável. Graças ao Índice </a:t>
            </a:r>
            <a:r>
              <a:rPr lang="pt-BR" b="1" dirty="0"/>
              <a:t>o Brasil é o único país do mundo a acompanhar os desafios e avanços de todas as cidades na Agenda 203</a:t>
            </a:r>
            <a:r>
              <a:rPr lang="pt-BR" dirty="0"/>
              <a:t>0”</a:t>
            </a:r>
          </a:p>
        </p:txBody>
      </p:sp>
      <p:sp>
        <p:nvSpPr>
          <p:cNvPr id="13" name="CaixaDeTexto 12">
            <a:extLst>
              <a:ext uri="{FF2B5EF4-FFF2-40B4-BE49-F238E27FC236}">
                <a16:creationId xmlns:a16="http://schemas.microsoft.com/office/drawing/2014/main" id="{E2E7F13A-4B72-067E-1EB4-8CDEB5EBA3CE}"/>
              </a:ext>
            </a:extLst>
          </p:cNvPr>
          <p:cNvSpPr txBox="1"/>
          <p:nvPr/>
        </p:nvSpPr>
        <p:spPr>
          <a:xfrm>
            <a:off x="628377" y="5677488"/>
            <a:ext cx="6113834"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pt-BR" sz="1400" dirty="0"/>
              <a:t>O (IDSC - BR) é uma iniciativa do </a:t>
            </a:r>
            <a:r>
              <a:rPr lang="pt-BR" sz="1400" b="1" dirty="0"/>
              <a:t>Instituto Cidades Sustentáveis</a:t>
            </a:r>
            <a:r>
              <a:rPr lang="pt-BR" sz="1400" dirty="0"/>
              <a:t>, em parceria com o </a:t>
            </a:r>
            <a:r>
              <a:rPr lang="pt-BR" sz="1400" b="1" dirty="0" err="1"/>
              <a:t>Sustainable</a:t>
            </a:r>
            <a:r>
              <a:rPr lang="pt-BR" sz="1400" b="1" dirty="0"/>
              <a:t> </a:t>
            </a:r>
            <a:r>
              <a:rPr lang="pt-BR" sz="1400" b="1" dirty="0" err="1"/>
              <a:t>Development</a:t>
            </a:r>
            <a:r>
              <a:rPr lang="pt-BR" sz="1400" b="1" dirty="0"/>
              <a:t> </a:t>
            </a:r>
            <a:r>
              <a:rPr lang="pt-BR" sz="1400" b="1" dirty="0" err="1"/>
              <a:t>Solutions</a:t>
            </a:r>
            <a:r>
              <a:rPr lang="pt-BR" sz="1400" b="1" dirty="0"/>
              <a:t> Network (SDSN</a:t>
            </a:r>
            <a:r>
              <a:rPr lang="pt-BR" sz="1400" dirty="0"/>
              <a:t>), consultoria do Centro Brasileiro de Análise e Planejamento (</a:t>
            </a:r>
            <a:r>
              <a:rPr lang="pt-BR" sz="1400" b="1" dirty="0"/>
              <a:t>Cebrap</a:t>
            </a:r>
            <a:r>
              <a:rPr lang="pt-BR" sz="1400" dirty="0"/>
              <a:t>) e </a:t>
            </a:r>
            <a:r>
              <a:rPr lang="pt-BR" sz="1400" dirty="0" err="1"/>
              <a:t>co-financiado</a:t>
            </a:r>
            <a:r>
              <a:rPr lang="pt-BR" sz="1400" dirty="0"/>
              <a:t> pela </a:t>
            </a:r>
            <a:r>
              <a:rPr lang="pt-BR" sz="1400" b="1" dirty="0"/>
              <a:t>Caixa</a:t>
            </a:r>
            <a:r>
              <a:rPr lang="pt-BR" sz="1400" dirty="0"/>
              <a:t>, pelo Ministério do Meio Ambiente e Mudança do Clima e pela União </a:t>
            </a:r>
            <a:r>
              <a:rPr lang="pt-BR" sz="1400" dirty="0" err="1"/>
              <a:t>Européia</a:t>
            </a:r>
            <a:endParaRPr lang="pt-BR" sz="1400" dirty="0"/>
          </a:p>
        </p:txBody>
      </p:sp>
    </p:spTree>
    <p:extLst>
      <p:ext uri="{BB962C8B-B14F-4D97-AF65-F5344CB8AC3E}">
        <p14:creationId xmlns:p14="http://schemas.microsoft.com/office/powerpoint/2010/main" val="336090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Desenvolvimento Municipal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754310" y="1817236"/>
            <a:ext cx="3079459" cy="857870"/>
          </a:xfrm>
        </p:spPr>
        <p:txBody>
          <a:bodyPr>
            <a:normAutofit/>
          </a:bodyPr>
          <a:lstStyle/>
          <a:p>
            <a:r>
              <a:rPr lang="pt-BR" sz="2000" dirty="0"/>
              <a:t>IPS Brasil - </a:t>
            </a:r>
            <a:r>
              <a:rPr lang="pt-BR" sz="2000" dirty="0">
                <a:hlinkClick r:id="rId6"/>
              </a:rPr>
              <a:t>https://ipsbrasil.org.br/</a:t>
            </a:r>
            <a:endParaRPr lang="pt-BR" sz="2000" dirty="0"/>
          </a:p>
        </p:txBody>
      </p:sp>
      <p:pic>
        <p:nvPicPr>
          <p:cNvPr id="3" name="Imagem 2">
            <a:extLst>
              <a:ext uri="{FF2B5EF4-FFF2-40B4-BE49-F238E27FC236}">
                <a16:creationId xmlns:a16="http://schemas.microsoft.com/office/drawing/2014/main" id="{C296B15C-926B-4A18-49F7-FCFE035D741F}"/>
              </a:ext>
            </a:extLst>
          </p:cNvPr>
          <p:cNvPicPr>
            <a:picLocks noChangeAspect="1"/>
          </p:cNvPicPr>
          <p:nvPr/>
        </p:nvPicPr>
        <p:blipFill rotWithShape="1">
          <a:blip r:embed="rId7"/>
          <a:srcRect l="44725" t="36551" r="25275" b="13761"/>
          <a:stretch/>
        </p:blipFill>
        <p:spPr>
          <a:xfrm>
            <a:off x="6670835" y="1426128"/>
            <a:ext cx="5451257" cy="5078628"/>
          </a:xfrm>
          <a:prstGeom prst="rect">
            <a:avLst/>
          </a:prstGeom>
        </p:spPr>
      </p:pic>
      <p:pic>
        <p:nvPicPr>
          <p:cNvPr id="10" name="Imagem 9">
            <a:extLst>
              <a:ext uri="{FF2B5EF4-FFF2-40B4-BE49-F238E27FC236}">
                <a16:creationId xmlns:a16="http://schemas.microsoft.com/office/drawing/2014/main" id="{D94F26B4-AD38-2578-AF96-48C712AAAE1B}"/>
              </a:ext>
            </a:extLst>
          </p:cNvPr>
          <p:cNvPicPr>
            <a:picLocks noChangeAspect="1"/>
          </p:cNvPicPr>
          <p:nvPr/>
        </p:nvPicPr>
        <p:blipFill rotWithShape="1">
          <a:blip r:embed="rId8"/>
          <a:srcRect l="22101" t="57447" r="23245" b="14610"/>
          <a:stretch/>
        </p:blipFill>
        <p:spPr>
          <a:xfrm>
            <a:off x="107800" y="3803515"/>
            <a:ext cx="7451938" cy="2143112"/>
          </a:xfrm>
          <a:prstGeom prst="rect">
            <a:avLst/>
          </a:prstGeom>
        </p:spPr>
      </p:pic>
    </p:spTree>
    <p:extLst>
      <p:ext uri="{BB962C8B-B14F-4D97-AF65-F5344CB8AC3E}">
        <p14:creationId xmlns:p14="http://schemas.microsoft.com/office/powerpoint/2010/main" val="105752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Desenvolvimento Municipal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642296" y="1367859"/>
            <a:ext cx="3385225" cy="3524588"/>
          </a:xfrm>
        </p:spPr>
        <p:style>
          <a:lnRef idx="3">
            <a:schemeClr val="lt1"/>
          </a:lnRef>
          <a:fillRef idx="1">
            <a:schemeClr val="accent2"/>
          </a:fillRef>
          <a:effectRef idx="1">
            <a:schemeClr val="accent2"/>
          </a:effectRef>
          <a:fontRef idx="minor">
            <a:schemeClr val="lt1"/>
          </a:fontRef>
        </p:style>
        <p:txBody>
          <a:bodyPr>
            <a:normAutofit lnSpcReduction="10000"/>
          </a:bodyPr>
          <a:lstStyle/>
          <a:p>
            <a:r>
              <a:rPr lang="pt-BR" sz="1800" dirty="0"/>
              <a:t>Índice de Desenvolvimento Municipal (IDM) do Instituto Votorantim</a:t>
            </a:r>
          </a:p>
          <a:p>
            <a:pPr marL="0" indent="0">
              <a:buNone/>
            </a:pPr>
            <a:r>
              <a:rPr lang="pt-BR" sz="1800" dirty="0">
                <a:hlinkClick r:id="rId6"/>
              </a:rPr>
              <a:t>https://www.institutovotorantim.org.br/idm/</a:t>
            </a:r>
            <a:r>
              <a:rPr lang="pt-BR" sz="1800" dirty="0"/>
              <a:t> </a:t>
            </a:r>
          </a:p>
          <a:p>
            <a:pPr marL="0" indent="0">
              <a:buNone/>
            </a:pPr>
            <a:r>
              <a:rPr lang="pt-BR" sz="1800" dirty="0"/>
              <a:t>Composto por quatro eixos temáticos: </a:t>
            </a:r>
          </a:p>
          <a:p>
            <a:r>
              <a:rPr lang="pt-BR" sz="1800" dirty="0"/>
              <a:t>Educação, </a:t>
            </a:r>
          </a:p>
          <a:p>
            <a:r>
              <a:rPr lang="pt-BR" sz="1800" dirty="0"/>
              <a:t>Trabalho e Renda, </a:t>
            </a:r>
          </a:p>
          <a:p>
            <a:r>
              <a:rPr lang="pt-BR" sz="1800" dirty="0"/>
              <a:t>Saúde e </a:t>
            </a:r>
          </a:p>
          <a:p>
            <a:r>
              <a:rPr lang="pt-BR" sz="1800" dirty="0"/>
              <a:t>Meio Ambiente</a:t>
            </a:r>
          </a:p>
        </p:txBody>
      </p:sp>
      <p:pic>
        <p:nvPicPr>
          <p:cNvPr id="3" name="Imagem 2">
            <a:extLst>
              <a:ext uri="{FF2B5EF4-FFF2-40B4-BE49-F238E27FC236}">
                <a16:creationId xmlns:a16="http://schemas.microsoft.com/office/drawing/2014/main" id="{7912CC06-4EC0-EA66-ABD6-939A53530405}"/>
              </a:ext>
            </a:extLst>
          </p:cNvPr>
          <p:cNvPicPr>
            <a:picLocks noChangeAspect="1"/>
          </p:cNvPicPr>
          <p:nvPr/>
        </p:nvPicPr>
        <p:blipFill rotWithShape="1">
          <a:blip r:embed="rId7"/>
          <a:srcRect l="3440" t="9931" r="47844" b="3853"/>
          <a:stretch/>
        </p:blipFill>
        <p:spPr>
          <a:xfrm>
            <a:off x="5282659" y="713064"/>
            <a:ext cx="5939405" cy="5912711"/>
          </a:xfrm>
          <a:prstGeom prst="rect">
            <a:avLst/>
          </a:prstGeom>
        </p:spPr>
      </p:pic>
      <p:pic>
        <p:nvPicPr>
          <p:cNvPr id="12" name="Imagem 11">
            <a:extLst>
              <a:ext uri="{FF2B5EF4-FFF2-40B4-BE49-F238E27FC236}">
                <a16:creationId xmlns:a16="http://schemas.microsoft.com/office/drawing/2014/main" id="{80A20C69-004E-30DA-01BE-54D62661DC20}"/>
              </a:ext>
            </a:extLst>
          </p:cNvPr>
          <p:cNvPicPr>
            <a:picLocks noChangeAspect="1"/>
          </p:cNvPicPr>
          <p:nvPr/>
        </p:nvPicPr>
        <p:blipFill rotWithShape="1">
          <a:blip r:embed="rId8"/>
          <a:srcRect l="3853" t="72171" r="77569" b="7034"/>
          <a:stretch/>
        </p:blipFill>
        <p:spPr>
          <a:xfrm>
            <a:off x="5356908" y="5125911"/>
            <a:ext cx="2265029" cy="1426129"/>
          </a:xfrm>
          <a:prstGeom prst="rect">
            <a:avLst/>
          </a:prstGeom>
        </p:spPr>
      </p:pic>
      <p:sp>
        <p:nvSpPr>
          <p:cNvPr id="13" name="CaixaDeTexto 12">
            <a:extLst>
              <a:ext uri="{FF2B5EF4-FFF2-40B4-BE49-F238E27FC236}">
                <a16:creationId xmlns:a16="http://schemas.microsoft.com/office/drawing/2014/main" id="{88CE44D0-BCF2-5758-D4DA-29579DD4C6FB}"/>
              </a:ext>
            </a:extLst>
          </p:cNvPr>
          <p:cNvSpPr txBox="1"/>
          <p:nvPr/>
        </p:nvSpPr>
        <p:spPr>
          <a:xfrm>
            <a:off x="321013" y="5221606"/>
            <a:ext cx="4815192"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pt-BR" dirty="0"/>
              <a:t>“A escolha destes eixos considerou dois critérios: Relevância para </a:t>
            </a:r>
            <a:r>
              <a:rPr lang="pt-BR" b="1" u="sng" dirty="0"/>
              <a:t>vulnerabilidade social </a:t>
            </a:r>
            <a:r>
              <a:rPr lang="pt-BR" dirty="0"/>
              <a:t>e Viabilidade de redução da vulnerabilidade a partir de intervenções sociais”</a:t>
            </a:r>
          </a:p>
        </p:txBody>
      </p:sp>
    </p:spTree>
    <p:extLst>
      <p:ext uri="{BB962C8B-B14F-4D97-AF65-F5344CB8AC3E}">
        <p14:creationId xmlns:p14="http://schemas.microsoft.com/office/powerpoint/2010/main" val="175712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sp>
        <p:nvSpPr>
          <p:cNvPr id="7" name="TextBox 7">
            <a:extLst>
              <a:ext uri="{FF2B5EF4-FFF2-40B4-BE49-F238E27FC236}">
                <a16:creationId xmlns:a16="http://schemas.microsoft.com/office/drawing/2014/main" id="{10B3C187-2A4D-472A-FB5D-4228F9B9885D}"/>
              </a:ext>
            </a:extLst>
          </p:cNvPr>
          <p:cNvSpPr txBox="1"/>
          <p:nvPr/>
        </p:nvSpPr>
        <p:spPr>
          <a:xfrm>
            <a:off x="655180" y="195478"/>
            <a:ext cx="10445413" cy="995759"/>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pic>
        <p:nvPicPr>
          <p:cNvPr id="12" name="Imagem 11">
            <a:extLst>
              <a:ext uri="{FF2B5EF4-FFF2-40B4-BE49-F238E27FC236}">
                <a16:creationId xmlns:a16="http://schemas.microsoft.com/office/drawing/2014/main" id="{FF0AA3B1-51F0-158E-FD86-0C3A70FEB667}"/>
              </a:ext>
            </a:extLst>
          </p:cNvPr>
          <p:cNvPicPr>
            <a:picLocks noChangeAspect="1"/>
          </p:cNvPicPr>
          <p:nvPr/>
        </p:nvPicPr>
        <p:blipFill rotWithShape="1">
          <a:blip r:embed="rId5"/>
          <a:srcRect l="30958" t="26525" r="14547" b="5816"/>
          <a:stretch/>
        </p:blipFill>
        <p:spPr>
          <a:xfrm>
            <a:off x="655180" y="-39413"/>
            <a:ext cx="9783922" cy="6832990"/>
          </a:xfrm>
          <a:prstGeom prst="rect">
            <a:avLst/>
          </a:prstGeom>
        </p:spPr>
      </p:pic>
      <p:pic>
        <p:nvPicPr>
          <p:cNvPr id="14" name="Imagem 13">
            <a:extLst>
              <a:ext uri="{FF2B5EF4-FFF2-40B4-BE49-F238E27FC236}">
                <a16:creationId xmlns:a16="http://schemas.microsoft.com/office/drawing/2014/main" id="{52A60407-A39D-2455-0AEA-8E7F94778E63}"/>
              </a:ext>
            </a:extLst>
          </p:cNvPr>
          <p:cNvPicPr>
            <a:picLocks noChangeAspect="1"/>
          </p:cNvPicPr>
          <p:nvPr/>
        </p:nvPicPr>
        <p:blipFill rotWithShape="1">
          <a:blip r:embed="rId6"/>
          <a:srcRect l="3909" t="61419" r="4176" b="28227"/>
          <a:stretch/>
        </p:blipFill>
        <p:spPr>
          <a:xfrm>
            <a:off x="235102" y="5952402"/>
            <a:ext cx="11206265" cy="710120"/>
          </a:xfrm>
          <a:prstGeom prst="rect">
            <a:avLst/>
          </a:prstGeom>
        </p:spPr>
      </p:pic>
    </p:spTree>
    <p:extLst>
      <p:ext uri="{BB962C8B-B14F-4D97-AF65-F5344CB8AC3E}">
        <p14:creationId xmlns:p14="http://schemas.microsoft.com/office/powerpoint/2010/main" val="3149056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O que chama atenção na comparação </a:t>
              </a:r>
            </a:p>
            <a:p>
              <a:r>
                <a:rPr lang="pt-BR" sz="3200" dirty="0">
                  <a:solidFill>
                    <a:srgbClr val="FFC000"/>
                  </a:solidFill>
                  <a:latin typeface="HP Simplified" panose="020B0606020204020204" pitchFamily="34" charset="0"/>
                </a:rPr>
                <a:t>entre estes mapas?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pic>
        <p:nvPicPr>
          <p:cNvPr id="3" name="Imagem 2">
            <a:extLst>
              <a:ext uri="{FF2B5EF4-FFF2-40B4-BE49-F238E27FC236}">
                <a16:creationId xmlns:a16="http://schemas.microsoft.com/office/drawing/2014/main" id="{C296B15C-926B-4A18-49F7-FCFE035D741F}"/>
              </a:ext>
            </a:extLst>
          </p:cNvPr>
          <p:cNvPicPr>
            <a:picLocks noChangeAspect="1"/>
          </p:cNvPicPr>
          <p:nvPr/>
        </p:nvPicPr>
        <p:blipFill rotWithShape="1">
          <a:blip r:embed="rId6"/>
          <a:srcRect l="44725" t="36551" r="25275" b="13761"/>
          <a:stretch/>
        </p:blipFill>
        <p:spPr>
          <a:xfrm>
            <a:off x="-170087" y="1602750"/>
            <a:ext cx="4458561" cy="4153789"/>
          </a:xfrm>
          <a:prstGeom prst="rect">
            <a:avLst/>
          </a:prstGeom>
        </p:spPr>
      </p:pic>
      <p:pic>
        <p:nvPicPr>
          <p:cNvPr id="12" name="Imagem 11">
            <a:extLst>
              <a:ext uri="{FF2B5EF4-FFF2-40B4-BE49-F238E27FC236}">
                <a16:creationId xmlns:a16="http://schemas.microsoft.com/office/drawing/2014/main" id="{F23EEB90-A7BC-BCCE-8515-A902F384099D}"/>
              </a:ext>
            </a:extLst>
          </p:cNvPr>
          <p:cNvPicPr>
            <a:picLocks noChangeAspect="1"/>
          </p:cNvPicPr>
          <p:nvPr/>
        </p:nvPicPr>
        <p:blipFill>
          <a:blip r:embed="rId7"/>
          <a:stretch>
            <a:fillRect/>
          </a:stretch>
        </p:blipFill>
        <p:spPr>
          <a:xfrm>
            <a:off x="4130373" y="1762727"/>
            <a:ext cx="3931253" cy="3915109"/>
          </a:xfrm>
          <a:prstGeom prst="rect">
            <a:avLst/>
          </a:prstGeom>
        </p:spPr>
      </p:pic>
      <p:pic>
        <p:nvPicPr>
          <p:cNvPr id="15" name="Imagem 14">
            <a:extLst>
              <a:ext uri="{FF2B5EF4-FFF2-40B4-BE49-F238E27FC236}">
                <a16:creationId xmlns:a16="http://schemas.microsoft.com/office/drawing/2014/main" id="{354FD985-A450-21CB-253A-A745C4B77393}"/>
              </a:ext>
            </a:extLst>
          </p:cNvPr>
          <p:cNvPicPr>
            <a:picLocks noChangeAspect="1"/>
          </p:cNvPicPr>
          <p:nvPr/>
        </p:nvPicPr>
        <p:blipFill>
          <a:blip r:embed="rId8"/>
          <a:stretch>
            <a:fillRect/>
          </a:stretch>
        </p:blipFill>
        <p:spPr>
          <a:xfrm>
            <a:off x="8061626" y="1762726"/>
            <a:ext cx="4154898" cy="4075087"/>
          </a:xfrm>
          <a:prstGeom prst="rect">
            <a:avLst/>
          </a:prstGeom>
        </p:spPr>
      </p:pic>
      <p:sp>
        <p:nvSpPr>
          <p:cNvPr id="2" name="CaixaDeTexto 1">
            <a:extLst>
              <a:ext uri="{FF2B5EF4-FFF2-40B4-BE49-F238E27FC236}">
                <a16:creationId xmlns:a16="http://schemas.microsoft.com/office/drawing/2014/main" id="{9A2D1B82-CEE1-8499-3173-FDDDE7C0126E}"/>
              </a:ext>
            </a:extLst>
          </p:cNvPr>
          <p:cNvSpPr txBox="1"/>
          <p:nvPr/>
        </p:nvSpPr>
        <p:spPr>
          <a:xfrm>
            <a:off x="5334791" y="1457436"/>
            <a:ext cx="1031132" cy="369332"/>
          </a:xfrm>
          <a:prstGeom prst="rect">
            <a:avLst/>
          </a:prstGeom>
          <a:noFill/>
        </p:spPr>
        <p:txBody>
          <a:bodyPr wrap="square" rtlCol="0">
            <a:spAutoFit/>
          </a:bodyPr>
          <a:lstStyle/>
          <a:p>
            <a:r>
              <a:rPr lang="pt-BR" dirty="0"/>
              <a:t>IDM</a:t>
            </a:r>
          </a:p>
        </p:txBody>
      </p:sp>
      <p:sp>
        <p:nvSpPr>
          <p:cNvPr id="13" name="CaixaDeTexto 12">
            <a:extLst>
              <a:ext uri="{FF2B5EF4-FFF2-40B4-BE49-F238E27FC236}">
                <a16:creationId xmlns:a16="http://schemas.microsoft.com/office/drawing/2014/main" id="{3EAACCE9-CE36-7B2A-178D-A61145B267DA}"/>
              </a:ext>
            </a:extLst>
          </p:cNvPr>
          <p:cNvSpPr txBox="1"/>
          <p:nvPr/>
        </p:nvSpPr>
        <p:spPr>
          <a:xfrm>
            <a:off x="9623509" y="1393393"/>
            <a:ext cx="1031132" cy="369332"/>
          </a:xfrm>
          <a:prstGeom prst="rect">
            <a:avLst/>
          </a:prstGeom>
          <a:noFill/>
        </p:spPr>
        <p:txBody>
          <a:bodyPr wrap="square" rtlCol="0">
            <a:spAutoFit/>
          </a:bodyPr>
          <a:lstStyle/>
          <a:p>
            <a:r>
              <a:rPr lang="pt-BR" dirty="0"/>
              <a:t>IDSC</a:t>
            </a:r>
          </a:p>
        </p:txBody>
      </p:sp>
      <p:pic>
        <p:nvPicPr>
          <p:cNvPr id="10" name="Imagem 9">
            <a:extLst>
              <a:ext uri="{FF2B5EF4-FFF2-40B4-BE49-F238E27FC236}">
                <a16:creationId xmlns:a16="http://schemas.microsoft.com/office/drawing/2014/main" id="{F10700F8-206F-ADC8-A68D-52C35B961FA2}"/>
              </a:ext>
            </a:extLst>
          </p:cNvPr>
          <p:cNvPicPr>
            <a:picLocks noChangeAspect="1"/>
          </p:cNvPicPr>
          <p:nvPr/>
        </p:nvPicPr>
        <p:blipFill>
          <a:blip r:embed="rId9"/>
          <a:stretch>
            <a:fillRect/>
          </a:stretch>
        </p:blipFill>
        <p:spPr>
          <a:xfrm>
            <a:off x="7412240" y="26164"/>
            <a:ext cx="1903954" cy="1426128"/>
          </a:xfrm>
          <a:prstGeom prst="rect">
            <a:avLst/>
          </a:prstGeom>
        </p:spPr>
      </p:pic>
    </p:spTree>
    <p:extLst>
      <p:ext uri="{BB962C8B-B14F-4D97-AF65-F5344CB8AC3E}">
        <p14:creationId xmlns:p14="http://schemas.microsoft.com/office/powerpoint/2010/main" val="268995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B5B17D83-B946-1342-4B1D-D901CE620874}"/>
              </a:ext>
            </a:extLst>
          </p:cNvPr>
          <p:cNvPicPr>
            <a:picLocks noChangeAspect="1"/>
          </p:cNvPicPr>
          <p:nvPr/>
        </p:nvPicPr>
        <p:blipFill rotWithShape="1">
          <a:blip r:embed="rId2"/>
          <a:srcRect l="4537" r="4210" b="21835"/>
          <a:stretch/>
        </p:blipFill>
        <p:spPr>
          <a:xfrm>
            <a:off x="595617" y="578840"/>
            <a:ext cx="6258189" cy="5360565"/>
          </a:xfrm>
          <a:prstGeom prst="rect">
            <a:avLst/>
          </a:prstGeom>
        </p:spPr>
      </p:pic>
      <p:sp>
        <p:nvSpPr>
          <p:cNvPr id="4" name="CaixaDeTexto 3">
            <a:extLst>
              <a:ext uri="{FF2B5EF4-FFF2-40B4-BE49-F238E27FC236}">
                <a16:creationId xmlns:a16="http://schemas.microsoft.com/office/drawing/2014/main" id="{120A8EDF-35E0-9FE1-4421-5DED4C6237C7}"/>
              </a:ext>
            </a:extLst>
          </p:cNvPr>
          <p:cNvSpPr txBox="1"/>
          <p:nvPr/>
        </p:nvSpPr>
        <p:spPr>
          <a:xfrm>
            <a:off x="7348756" y="305068"/>
            <a:ext cx="4843244" cy="6001643"/>
          </a:xfrm>
          <a:prstGeom prst="rect">
            <a:avLst/>
          </a:prstGeom>
          <a:solidFill>
            <a:schemeClr val="accent6">
              <a:lumMod val="40000"/>
              <a:lumOff val="60000"/>
            </a:schemeClr>
          </a:solidFill>
        </p:spPr>
        <p:txBody>
          <a:bodyPr wrap="square">
            <a:spAutoFit/>
          </a:bodyPr>
          <a:lstStyle/>
          <a:p>
            <a:r>
              <a:rPr lang="pt-BR" sz="1600" dirty="0"/>
              <a:t>Economista e PhD em Desenvolvimento Sustentável pelo Centro de Desenvolvimento Sustentável da Universidade de Brasília (UnB). Professora e pesquisadora da Faculdade de Economia da UFPA. Foi presidente da Sociedade Brasileira de Economia Ecológica (ECOECO), da qual hoje é Conselheira Fiscal.</a:t>
            </a:r>
          </a:p>
          <a:p>
            <a:endParaRPr lang="pt-BR" sz="1600" dirty="0"/>
          </a:p>
          <a:p>
            <a:r>
              <a:rPr lang="pt-BR" sz="1600" dirty="0"/>
              <a:t>Entre 2008 e 2011, foi assessora da Secretaria de Geologia, Mineração e Transformação Mineral do Ministério de Minas e Energia, participando da elaboração do Plano Nacional de Mineração e da proposta de reforma da CFEM. Entre 2011 e 2018, integrou o Governo do Pará como Secretária e Secretária Adjunta nas pastas de Desenvolvimento Econômico, Indústria, Comércio e Mineração e de Ciência e Tecnologia. Foi membro científico do International Resources Panel (IRP) do PNUMA (2009–2015).</a:t>
            </a:r>
          </a:p>
          <a:p>
            <a:endParaRPr lang="pt-BR" sz="1600" dirty="0"/>
          </a:p>
          <a:p>
            <a:r>
              <a:rPr lang="pt-BR" sz="1600" dirty="0"/>
              <a:t>Autora de cerca de 70 artigos, capítulos e publicações nacionais e internacionais, além do livro Mineração: maldição ou dádiva? (</a:t>
            </a:r>
            <a:r>
              <a:rPr lang="pt-BR" sz="1600" dirty="0" err="1"/>
              <a:t>Signus</a:t>
            </a:r>
            <a:r>
              <a:rPr lang="pt-BR" sz="1600" dirty="0"/>
              <a:t>, 2008), referência no debate sobre mineração e desenvolvimento local. Atual Conselheira da Revista Brasil Mineral.</a:t>
            </a:r>
          </a:p>
        </p:txBody>
      </p:sp>
    </p:spTree>
    <p:extLst>
      <p:ext uri="{BB962C8B-B14F-4D97-AF65-F5344CB8AC3E}">
        <p14:creationId xmlns:p14="http://schemas.microsoft.com/office/powerpoint/2010/main" val="28167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69908" y="39413"/>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Índice FIRJAN de Desenvolvimento Municipal (IFDM)</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2" name="Espaço Reservado para Conteúdo 10">
            <a:extLst>
              <a:ext uri="{FF2B5EF4-FFF2-40B4-BE49-F238E27FC236}">
                <a16:creationId xmlns:a16="http://schemas.microsoft.com/office/drawing/2014/main" id="{D035DB19-303B-8B41-46FC-14EB935431DA}"/>
              </a:ext>
            </a:extLst>
          </p:cNvPr>
          <p:cNvSpPr txBox="1">
            <a:spLocks/>
          </p:cNvSpPr>
          <p:nvPr/>
        </p:nvSpPr>
        <p:spPr>
          <a:xfrm>
            <a:off x="512428" y="6316910"/>
            <a:ext cx="10515600" cy="36446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2000" dirty="0"/>
              <a:t>https://www.firjan.com.br/ifdm/</a:t>
            </a:r>
            <a:endParaRPr lang="pt-BR" sz="2400" dirty="0"/>
          </a:p>
        </p:txBody>
      </p:sp>
      <p:pic>
        <p:nvPicPr>
          <p:cNvPr id="15" name="Imagem 14">
            <a:extLst>
              <a:ext uri="{FF2B5EF4-FFF2-40B4-BE49-F238E27FC236}">
                <a16:creationId xmlns:a16="http://schemas.microsoft.com/office/drawing/2014/main" id="{5127B95C-8B15-0ADB-5ADE-8D64AE34E6A9}"/>
              </a:ext>
            </a:extLst>
          </p:cNvPr>
          <p:cNvPicPr>
            <a:picLocks noChangeAspect="1"/>
          </p:cNvPicPr>
          <p:nvPr/>
        </p:nvPicPr>
        <p:blipFill rotWithShape="1">
          <a:blip r:embed="rId6"/>
          <a:srcRect l="21949" t="12477" r="25344" b="5443"/>
          <a:stretch/>
        </p:blipFill>
        <p:spPr>
          <a:xfrm>
            <a:off x="655180" y="1465541"/>
            <a:ext cx="5440820" cy="4766045"/>
          </a:xfrm>
          <a:prstGeom prst="rect">
            <a:avLst/>
          </a:prstGeom>
        </p:spPr>
      </p:pic>
      <p:pic>
        <p:nvPicPr>
          <p:cNvPr id="17" name="Imagem 16">
            <a:extLst>
              <a:ext uri="{FF2B5EF4-FFF2-40B4-BE49-F238E27FC236}">
                <a16:creationId xmlns:a16="http://schemas.microsoft.com/office/drawing/2014/main" id="{E2431F56-724F-31F3-48F3-8AF36B122020}"/>
              </a:ext>
            </a:extLst>
          </p:cNvPr>
          <p:cNvPicPr>
            <a:picLocks noChangeAspect="1"/>
          </p:cNvPicPr>
          <p:nvPr/>
        </p:nvPicPr>
        <p:blipFill rotWithShape="1">
          <a:blip r:embed="rId7"/>
          <a:srcRect l="35849" t="15413" r="25412" b="7890"/>
          <a:stretch/>
        </p:blipFill>
        <p:spPr>
          <a:xfrm>
            <a:off x="6935821" y="1360498"/>
            <a:ext cx="4922195" cy="5481734"/>
          </a:xfrm>
          <a:prstGeom prst="rect">
            <a:avLst/>
          </a:prstGeom>
        </p:spPr>
      </p:pic>
    </p:spTree>
    <p:extLst>
      <p:ext uri="{BB962C8B-B14F-4D97-AF65-F5344CB8AC3E}">
        <p14:creationId xmlns:p14="http://schemas.microsoft.com/office/powerpoint/2010/main" val="253279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INDICE DE GOVERNANÇA MUNICIPAL – CONSELHO FEDERAL DE ADMINISTRAÇÃO - CFA</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2" name="CaixaDeTexto 11">
            <a:extLst>
              <a:ext uri="{FF2B5EF4-FFF2-40B4-BE49-F238E27FC236}">
                <a16:creationId xmlns:a16="http://schemas.microsoft.com/office/drawing/2014/main" id="{2F00ABE9-4F85-0545-E017-AB7662A4A849}"/>
              </a:ext>
            </a:extLst>
          </p:cNvPr>
          <p:cNvSpPr txBox="1"/>
          <p:nvPr/>
        </p:nvSpPr>
        <p:spPr>
          <a:xfrm>
            <a:off x="446714" y="6016191"/>
            <a:ext cx="6094602" cy="338554"/>
          </a:xfrm>
          <a:prstGeom prst="rect">
            <a:avLst/>
          </a:prstGeom>
          <a:noFill/>
        </p:spPr>
        <p:txBody>
          <a:bodyPr wrap="square">
            <a:spAutoFit/>
          </a:bodyPr>
          <a:lstStyle/>
          <a:p>
            <a:r>
              <a:rPr lang="pt-BR" sz="1600" dirty="0">
                <a:hlinkClick r:id="rId6"/>
              </a:rPr>
              <a:t>https://igm.cfa.org.br/bi/</a:t>
            </a:r>
            <a:r>
              <a:rPr lang="pt-BR" sz="1600" dirty="0"/>
              <a:t> </a:t>
            </a:r>
          </a:p>
        </p:txBody>
      </p:sp>
      <p:pic>
        <p:nvPicPr>
          <p:cNvPr id="14" name="Imagem 13">
            <a:extLst>
              <a:ext uri="{FF2B5EF4-FFF2-40B4-BE49-F238E27FC236}">
                <a16:creationId xmlns:a16="http://schemas.microsoft.com/office/drawing/2014/main" id="{7E71306B-1DB2-276F-10C5-36C75657954A}"/>
              </a:ext>
            </a:extLst>
          </p:cNvPr>
          <p:cNvPicPr>
            <a:picLocks noChangeAspect="1"/>
          </p:cNvPicPr>
          <p:nvPr/>
        </p:nvPicPr>
        <p:blipFill rotWithShape="1">
          <a:blip r:embed="rId7"/>
          <a:srcRect l="26683" t="39054" r="36043" b="20709"/>
          <a:stretch/>
        </p:blipFill>
        <p:spPr>
          <a:xfrm>
            <a:off x="264762" y="1870795"/>
            <a:ext cx="6094602" cy="3700729"/>
          </a:xfrm>
          <a:prstGeom prst="rect">
            <a:avLst/>
          </a:prstGeom>
        </p:spPr>
      </p:pic>
      <p:pic>
        <p:nvPicPr>
          <p:cNvPr id="16" name="Imagem 15">
            <a:extLst>
              <a:ext uri="{FF2B5EF4-FFF2-40B4-BE49-F238E27FC236}">
                <a16:creationId xmlns:a16="http://schemas.microsoft.com/office/drawing/2014/main" id="{2E1401A6-D490-1649-E46A-1E0A3B3148FE}"/>
              </a:ext>
            </a:extLst>
          </p:cNvPr>
          <p:cNvPicPr>
            <a:picLocks noChangeAspect="1"/>
          </p:cNvPicPr>
          <p:nvPr/>
        </p:nvPicPr>
        <p:blipFill>
          <a:blip r:embed="rId8"/>
          <a:stretch>
            <a:fillRect/>
          </a:stretch>
        </p:blipFill>
        <p:spPr>
          <a:xfrm>
            <a:off x="7047154" y="1602750"/>
            <a:ext cx="4800600" cy="2628900"/>
          </a:xfrm>
          <a:prstGeom prst="rect">
            <a:avLst/>
          </a:prstGeom>
        </p:spPr>
      </p:pic>
      <p:sp>
        <p:nvSpPr>
          <p:cNvPr id="17" name="CaixaDeTexto 16">
            <a:extLst>
              <a:ext uri="{FF2B5EF4-FFF2-40B4-BE49-F238E27FC236}">
                <a16:creationId xmlns:a16="http://schemas.microsoft.com/office/drawing/2014/main" id="{C8729863-9595-3863-47BD-648687F70C98}"/>
              </a:ext>
            </a:extLst>
          </p:cNvPr>
          <p:cNvSpPr txBox="1"/>
          <p:nvPr/>
        </p:nvSpPr>
        <p:spPr>
          <a:xfrm>
            <a:off x="7244139" y="4538863"/>
            <a:ext cx="4406629" cy="9233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pt-BR" dirty="0"/>
              <a:t>Permite comparar municípios por tamanho da população e nível de renda, em oito Grupos</a:t>
            </a:r>
          </a:p>
        </p:txBody>
      </p:sp>
    </p:spTree>
    <p:extLst>
      <p:ext uri="{BB962C8B-B14F-4D97-AF65-F5344CB8AC3E}">
        <p14:creationId xmlns:p14="http://schemas.microsoft.com/office/powerpoint/2010/main" val="1468047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INDICE DE GOVERNANÇA MUNICIPAL – CONSELHO FEDERAL DE ADMINISTRAÇÃO - CFA</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2" name="CaixaDeTexto 11">
            <a:extLst>
              <a:ext uri="{FF2B5EF4-FFF2-40B4-BE49-F238E27FC236}">
                <a16:creationId xmlns:a16="http://schemas.microsoft.com/office/drawing/2014/main" id="{2F00ABE9-4F85-0545-E017-AB7662A4A849}"/>
              </a:ext>
            </a:extLst>
          </p:cNvPr>
          <p:cNvSpPr txBox="1"/>
          <p:nvPr/>
        </p:nvSpPr>
        <p:spPr>
          <a:xfrm>
            <a:off x="446714" y="6016191"/>
            <a:ext cx="6094602" cy="338554"/>
          </a:xfrm>
          <a:prstGeom prst="rect">
            <a:avLst/>
          </a:prstGeom>
          <a:noFill/>
        </p:spPr>
        <p:txBody>
          <a:bodyPr wrap="square">
            <a:spAutoFit/>
          </a:bodyPr>
          <a:lstStyle/>
          <a:p>
            <a:r>
              <a:rPr lang="pt-BR" sz="1600" dirty="0">
                <a:hlinkClick r:id="rId6"/>
              </a:rPr>
              <a:t>https://igm.cfa.org.br/bi/</a:t>
            </a:r>
            <a:r>
              <a:rPr lang="pt-BR" sz="1600" dirty="0"/>
              <a:t> </a:t>
            </a:r>
          </a:p>
        </p:txBody>
      </p:sp>
      <p:pic>
        <p:nvPicPr>
          <p:cNvPr id="13" name="Espaço Reservado para Conteúdo 12">
            <a:extLst>
              <a:ext uri="{FF2B5EF4-FFF2-40B4-BE49-F238E27FC236}">
                <a16:creationId xmlns:a16="http://schemas.microsoft.com/office/drawing/2014/main" id="{17B81047-603B-31CE-0C6C-F56612E037B7}"/>
              </a:ext>
            </a:extLst>
          </p:cNvPr>
          <p:cNvPicPr>
            <a:picLocks noGrp="1" noChangeAspect="1"/>
          </p:cNvPicPr>
          <p:nvPr>
            <p:ph idx="1"/>
          </p:nvPr>
        </p:nvPicPr>
        <p:blipFill rotWithShape="1">
          <a:blip r:embed="rId7"/>
          <a:srcRect l="13164" t="9713" r="12767" b="15870"/>
          <a:stretch/>
        </p:blipFill>
        <p:spPr>
          <a:xfrm>
            <a:off x="42846" y="1367859"/>
            <a:ext cx="7191205" cy="4413441"/>
          </a:xfrm>
        </p:spPr>
      </p:pic>
      <p:pic>
        <p:nvPicPr>
          <p:cNvPr id="15" name="Imagem 14">
            <a:extLst>
              <a:ext uri="{FF2B5EF4-FFF2-40B4-BE49-F238E27FC236}">
                <a16:creationId xmlns:a16="http://schemas.microsoft.com/office/drawing/2014/main" id="{3C7185EE-82C3-A8B8-FA7B-BD9A67B20C0C}"/>
              </a:ext>
            </a:extLst>
          </p:cNvPr>
          <p:cNvPicPr>
            <a:picLocks noChangeAspect="1"/>
          </p:cNvPicPr>
          <p:nvPr/>
        </p:nvPicPr>
        <p:blipFill rotWithShape="1">
          <a:blip r:embed="rId8"/>
          <a:srcRect l="13425" t="12233" r="13158" b="14373"/>
          <a:stretch/>
        </p:blipFill>
        <p:spPr>
          <a:xfrm>
            <a:off x="7235904" y="1293433"/>
            <a:ext cx="4957948" cy="2787975"/>
          </a:xfrm>
          <a:prstGeom prst="rect">
            <a:avLst/>
          </a:prstGeom>
        </p:spPr>
      </p:pic>
      <p:sp>
        <p:nvSpPr>
          <p:cNvPr id="2" name="CaixaDeTexto 1">
            <a:extLst>
              <a:ext uri="{FF2B5EF4-FFF2-40B4-BE49-F238E27FC236}">
                <a16:creationId xmlns:a16="http://schemas.microsoft.com/office/drawing/2014/main" id="{0BBD5E3B-2C9F-5C1F-5E38-A94D050F3B54}"/>
              </a:ext>
            </a:extLst>
          </p:cNvPr>
          <p:cNvSpPr txBox="1"/>
          <p:nvPr/>
        </p:nvSpPr>
        <p:spPr>
          <a:xfrm>
            <a:off x="7511563" y="4435813"/>
            <a:ext cx="4406629" cy="1477328"/>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pt-BR" dirty="0"/>
              <a:t>Permite comparar municípios por tamanho da população e nível de renda nas dimensões </a:t>
            </a:r>
            <a:r>
              <a:rPr lang="pt-BR" b="1" dirty="0"/>
              <a:t>Finanças</a:t>
            </a:r>
            <a:r>
              <a:rPr lang="pt-BR" dirty="0"/>
              <a:t> (eficácia fiscal), </a:t>
            </a:r>
            <a:r>
              <a:rPr lang="pt-BR" b="1" dirty="0"/>
              <a:t>Gestão </a:t>
            </a:r>
            <a:r>
              <a:rPr lang="pt-BR" dirty="0"/>
              <a:t>(eficiência da máquina)  e </a:t>
            </a:r>
            <a:r>
              <a:rPr lang="pt-BR" b="1" dirty="0"/>
              <a:t>Desempenho</a:t>
            </a:r>
            <a:r>
              <a:rPr lang="pt-BR" dirty="0"/>
              <a:t> (efetividade das politicas)</a:t>
            </a:r>
          </a:p>
        </p:txBody>
      </p:sp>
    </p:spTree>
    <p:extLst>
      <p:ext uri="{BB962C8B-B14F-4D97-AF65-F5344CB8AC3E}">
        <p14:creationId xmlns:p14="http://schemas.microsoft.com/office/powerpoint/2010/main" val="12540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Índice Mineiro de Responsabilidade Social (IMRS)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435528" y="1465541"/>
            <a:ext cx="10515600" cy="389069"/>
          </a:xfrm>
        </p:spPr>
        <p:txBody>
          <a:bodyPr>
            <a:normAutofit fontScale="92500" lnSpcReduction="20000"/>
          </a:bodyPr>
          <a:lstStyle/>
          <a:p>
            <a:endParaRPr lang="pt-BR" dirty="0"/>
          </a:p>
          <a:p>
            <a:endParaRPr lang="pt-BR" dirty="0"/>
          </a:p>
        </p:txBody>
      </p:sp>
      <p:sp>
        <p:nvSpPr>
          <p:cNvPr id="10" name="CaixaDeTexto 9">
            <a:extLst>
              <a:ext uri="{FF2B5EF4-FFF2-40B4-BE49-F238E27FC236}">
                <a16:creationId xmlns:a16="http://schemas.microsoft.com/office/drawing/2014/main" id="{C265A3BB-35E8-9582-5C1B-893D71E648E4}"/>
              </a:ext>
            </a:extLst>
          </p:cNvPr>
          <p:cNvSpPr txBox="1"/>
          <p:nvPr/>
        </p:nvSpPr>
        <p:spPr>
          <a:xfrm>
            <a:off x="435528" y="6477856"/>
            <a:ext cx="6094602" cy="369332"/>
          </a:xfrm>
          <a:prstGeom prst="rect">
            <a:avLst/>
          </a:prstGeom>
          <a:noFill/>
        </p:spPr>
        <p:txBody>
          <a:bodyPr wrap="square">
            <a:spAutoFit/>
          </a:bodyPr>
          <a:lstStyle/>
          <a:p>
            <a:r>
              <a:rPr lang="pt-BR" dirty="0">
                <a:hlinkClick r:id="rId5"/>
              </a:rPr>
              <a:t>https://imrs.fjp.mg.gov.br/</a:t>
            </a:r>
            <a:r>
              <a:rPr lang="pt-BR" dirty="0"/>
              <a:t> </a:t>
            </a:r>
          </a:p>
        </p:txBody>
      </p:sp>
      <p:pic>
        <p:nvPicPr>
          <p:cNvPr id="12" name="Imagem 11">
            <a:extLst>
              <a:ext uri="{FF2B5EF4-FFF2-40B4-BE49-F238E27FC236}">
                <a16:creationId xmlns:a16="http://schemas.microsoft.com/office/drawing/2014/main" id="{7E821460-3639-FFFB-6E36-D6214A492718}"/>
              </a:ext>
            </a:extLst>
          </p:cNvPr>
          <p:cNvPicPr>
            <a:picLocks noChangeAspect="1"/>
          </p:cNvPicPr>
          <p:nvPr/>
        </p:nvPicPr>
        <p:blipFill rotWithShape="1">
          <a:blip r:embed="rId6"/>
          <a:srcRect l="25803" t="20794" r="9640" b="3731"/>
          <a:stretch/>
        </p:blipFill>
        <p:spPr>
          <a:xfrm>
            <a:off x="5578678" y="2052670"/>
            <a:ext cx="6427925" cy="4227126"/>
          </a:xfrm>
          <a:prstGeom prst="rect">
            <a:avLst/>
          </a:prstGeom>
        </p:spPr>
      </p:pic>
      <p:pic>
        <p:nvPicPr>
          <p:cNvPr id="14" name="Imagem 13">
            <a:extLst>
              <a:ext uri="{FF2B5EF4-FFF2-40B4-BE49-F238E27FC236}">
                <a16:creationId xmlns:a16="http://schemas.microsoft.com/office/drawing/2014/main" id="{4DB1FA14-B579-BD31-B620-161394E94FEE}"/>
              </a:ext>
            </a:extLst>
          </p:cNvPr>
          <p:cNvPicPr>
            <a:picLocks noChangeAspect="1"/>
          </p:cNvPicPr>
          <p:nvPr/>
        </p:nvPicPr>
        <p:blipFill rotWithShape="1">
          <a:blip r:embed="rId7"/>
          <a:srcRect l="7087" t="25199" r="7248" b="20122"/>
          <a:stretch/>
        </p:blipFill>
        <p:spPr>
          <a:xfrm>
            <a:off x="313494" y="1976936"/>
            <a:ext cx="5855870" cy="2102469"/>
          </a:xfrm>
          <a:prstGeom prst="rect">
            <a:avLst/>
          </a:prstGeom>
        </p:spPr>
      </p:pic>
    </p:spTree>
    <p:extLst>
      <p:ext uri="{BB962C8B-B14F-4D97-AF65-F5344CB8AC3E}">
        <p14:creationId xmlns:p14="http://schemas.microsoft.com/office/powerpoint/2010/main" val="2354867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Desenvolvimento Municipal</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964734" y="2027858"/>
            <a:ext cx="4069360" cy="435133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pt-BR" sz="2400" dirty="0"/>
              <a:t>Identifique o município de estudo sob a métrica dos diferentes índices.</a:t>
            </a:r>
          </a:p>
          <a:p>
            <a:endParaRPr lang="pt-BR" sz="2400" dirty="0"/>
          </a:p>
          <a:p>
            <a:r>
              <a:rPr lang="pt-BR" sz="2400" dirty="0"/>
              <a:t>Qual o índice que mais de mais explica a realidade local?</a:t>
            </a:r>
          </a:p>
          <a:p>
            <a:r>
              <a:rPr lang="pt-BR" sz="2400" dirty="0"/>
              <a:t>Identifique as vantagens e desvantagens de cada um deles.</a:t>
            </a:r>
          </a:p>
        </p:txBody>
      </p:sp>
      <p:pic>
        <p:nvPicPr>
          <p:cNvPr id="2" name="Imagem 1">
            <a:extLst>
              <a:ext uri="{FF2B5EF4-FFF2-40B4-BE49-F238E27FC236}">
                <a16:creationId xmlns:a16="http://schemas.microsoft.com/office/drawing/2014/main" id="{ADA7CA3D-6C07-59C0-7759-41E4EB4A768F}"/>
              </a:ext>
            </a:extLst>
          </p:cNvPr>
          <p:cNvPicPr>
            <a:picLocks noChangeAspect="1"/>
          </p:cNvPicPr>
          <p:nvPr/>
        </p:nvPicPr>
        <p:blipFill>
          <a:blip r:embed="rId5"/>
          <a:stretch>
            <a:fillRect/>
          </a:stretch>
        </p:blipFill>
        <p:spPr>
          <a:xfrm>
            <a:off x="6444404" y="2726814"/>
            <a:ext cx="3907609" cy="2953425"/>
          </a:xfrm>
          <a:prstGeom prst="rect">
            <a:avLst/>
          </a:prstGeom>
        </p:spPr>
      </p:pic>
    </p:spTree>
    <p:extLst>
      <p:ext uri="{BB962C8B-B14F-4D97-AF65-F5344CB8AC3E}">
        <p14:creationId xmlns:p14="http://schemas.microsoft.com/office/powerpoint/2010/main" val="33187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sociais e ambientais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pPr marL="514350" indent="-514350">
              <a:buFont typeface="+mj-lt"/>
              <a:buAutoNum type="arabicPeriod"/>
            </a:pPr>
            <a:r>
              <a:rPr lang="pt-BR" dirty="0"/>
              <a:t>Indicadores ambientais do </a:t>
            </a:r>
            <a:r>
              <a:rPr lang="pt-BR" dirty="0" err="1"/>
              <a:t>MapBiomas</a:t>
            </a:r>
            <a:endParaRPr lang="pt-BR" dirty="0"/>
          </a:p>
          <a:p>
            <a:pPr marL="514350" indent="-514350">
              <a:buFont typeface="+mj-lt"/>
              <a:buAutoNum type="arabicPeriod"/>
            </a:pPr>
            <a:r>
              <a:rPr lang="pt-BR" dirty="0"/>
              <a:t>Indicadores de emissões de GEE do SEEG</a:t>
            </a:r>
          </a:p>
          <a:p>
            <a:pPr marL="514350" indent="-514350">
              <a:buFont typeface="+mj-lt"/>
              <a:buAutoNum type="arabicPeriod"/>
            </a:pPr>
            <a:r>
              <a:rPr lang="pt-BR" dirty="0"/>
              <a:t>Indicadores de da Violência</a:t>
            </a:r>
          </a:p>
          <a:p>
            <a:pPr marL="514350" indent="-514350">
              <a:buFont typeface="+mj-lt"/>
              <a:buAutoNum type="arabicPeriod"/>
            </a:pPr>
            <a:r>
              <a:rPr lang="pt-BR" dirty="0"/>
              <a:t>Indicadores de vulnerabilidade e pobreza (Observatório do </a:t>
            </a:r>
            <a:r>
              <a:rPr lang="pt-BR" dirty="0" err="1"/>
              <a:t>CadÚnico</a:t>
            </a:r>
            <a:r>
              <a:rPr lang="pt-BR" dirty="0"/>
              <a:t>)</a:t>
            </a:r>
          </a:p>
        </p:txBody>
      </p:sp>
    </p:spTree>
    <p:extLst>
      <p:ext uri="{BB962C8B-B14F-4D97-AF65-F5344CB8AC3E}">
        <p14:creationId xmlns:p14="http://schemas.microsoft.com/office/powerpoint/2010/main" val="130528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 calcmode="lin" valueType="num">
                                      <p:cBhvr additive="base">
                                        <p:cTn id="15"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ambientais do </a:t>
              </a:r>
              <a:r>
                <a:rPr lang="pt-BR" sz="3200" dirty="0" err="1">
                  <a:solidFill>
                    <a:srgbClr val="FFC000"/>
                  </a:solidFill>
                  <a:latin typeface="HP Simplified" panose="020B0606020204020204" pitchFamily="34" charset="0"/>
                </a:rPr>
                <a:t>MapBiomas</a:t>
              </a:r>
              <a:endParaRPr lang="pt-BR" sz="3200" dirty="0">
                <a:solidFill>
                  <a:srgbClr val="FFC000"/>
                </a:solidFill>
                <a:latin typeface="HP Simplified" panose="020B0606020204020204" pitchFamily="34" charset="0"/>
              </a:endParaRPr>
            </a:p>
            <a:p>
              <a:endParaRPr lang="pt-BR" sz="3200" dirty="0">
                <a:solidFill>
                  <a:srgbClr val="FFC000"/>
                </a:solidFill>
                <a:latin typeface="HP Simplified" panose="020B0606020204020204" pitchFamily="34" charset="0"/>
              </a:endParaRP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0" name="CaixaDeTexto 9">
            <a:extLst>
              <a:ext uri="{FF2B5EF4-FFF2-40B4-BE49-F238E27FC236}">
                <a16:creationId xmlns:a16="http://schemas.microsoft.com/office/drawing/2014/main" id="{015C5456-D2C1-FC0D-52EC-B5E0BAC2A33C}"/>
              </a:ext>
            </a:extLst>
          </p:cNvPr>
          <p:cNvSpPr txBox="1"/>
          <p:nvPr/>
        </p:nvSpPr>
        <p:spPr>
          <a:xfrm>
            <a:off x="655180" y="6477856"/>
            <a:ext cx="6094378" cy="369332"/>
          </a:xfrm>
          <a:prstGeom prst="rect">
            <a:avLst/>
          </a:prstGeom>
          <a:noFill/>
        </p:spPr>
        <p:txBody>
          <a:bodyPr wrap="square">
            <a:spAutoFit/>
          </a:bodyPr>
          <a:lstStyle/>
          <a:p>
            <a:r>
              <a:rPr lang="pt-BR" dirty="0">
                <a:hlinkClick r:id="rId6"/>
              </a:rPr>
              <a:t>https://brasil.mapbiomas.org/</a:t>
            </a:r>
            <a:r>
              <a:rPr lang="pt-BR" dirty="0"/>
              <a:t> </a:t>
            </a:r>
          </a:p>
        </p:txBody>
      </p:sp>
      <p:pic>
        <p:nvPicPr>
          <p:cNvPr id="12" name="Imagem 11">
            <a:extLst>
              <a:ext uri="{FF2B5EF4-FFF2-40B4-BE49-F238E27FC236}">
                <a16:creationId xmlns:a16="http://schemas.microsoft.com/office/drawing/2014/main" id="{7C8F6EAA-C5E6-6286-FCBE-0926FEB48D7E}"/>
              </a:ext>
            </a:extLst>
          </p:cNvPr>
          <p:cNvPicPr>
            <a:picLocks noChangeAspect="1"/>
          </p:cNvPicPr>
          <p:nvPr/>
        </p:nvPicPr>
        <p:blipFill rotWithShape="1">
          <a:blip r:embed="rId7"/>
          <a:srcRect t="10923" r="2340" b="4964"/>
          <a:stretch/>
        </p:blipFill>
        <p:spPr>
          <a:xfrm>
            <a:off x="799520" y="1426128"/>
            <a:ext cx="9961123" cy="4825936"/>
          </a:xfrm>
          <a:prstGeom prst="rect">
            <a:avLst/>
          </a:prstGeom>
        </p:spPr>
      </p:pic>
    </p:spTree>
    <p:extLst>
      <p:ext uri="{BB962C8B-B14F-4D97-AF65-F5344CB8AC3E}">
        <p14:creationId xmlns:p14="http://schemas.microsoft.com/office/powerpoint/2010/main" val="423042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02680" y="-127307"/>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emissões de GEE do Sistema de Estimativas de Emissões e Remoções de Gases de Efeito Estufa (SEEG)</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0" name="CaixaDeTexto 9">
            <a:extLst>
              <a:ext uri="{FF2B5EF4-FFF2-40B4-BE49-F238E27FC236}">
                <a16:creationId xmlns:a16="http://schemas.microsoft.com/office/drawing/2014/main" id="{7FB6AF2E-E4DD-D139-A743-254E9611544E}"/>
              </a:ext>
            </a:extLst>
          </p:cNvPr>
          <p:cNvSpPr txBox="1"/>
          <p:nvPr/>
        </p:nvSpPr>
        <p:spPr>
          <a:xfrm>
            <a:off x="206713" y="6162631"/>
            <a:ext cx="6094378" cy="646331"/>
          </a:xfrm>
          <a:prstGeom prst="rect">
            <a:avLst/>
          </a:prstGeom>
          <a:noFill/>
        </p:spPr>
        <p:txBody>
          <a:bodyPr wrap="square">
            <a:spAutoFit/>
          </a:bodyPr>
          <a:lstStyle/>
          <a:p>
            <a:r>
              <a:rPr lang="pt-BR" dirty="0">
                <a:hlinkClick r:id="rId6"/>
              </a:rPr>
              <a:t>https://seeg.eco.br/</a:t>
            </a:r>
            <a:endParaRPr lang="pt-BR" dirty="0"/>
          </a:p>
          <a:p>
            <a:r>
              <a:rPr lang="pt-BR" dirty="0"/>
              <a:t> Plataforma</a:t>
            </a:r>
          </a:p>
        </p:txBody>
      </p:sp>
      <p:pic>
        <p:nvPicPr>
          <p:cNvPr id="12" name="Imagem 11">
            <a:extLst>
              <a:ext uri="{FF2B5EF4-FFF2-40B4-BE49-F238E27FC236}">
                <a16:creationId xmlns:a16="http://schemas.microsoft.com/office/drawing/2014/main" id="{BA60249F-CB59-2C41-B97B-63B47D04625A}"/>
              </a:ext>
            </a:extLst>
          </p:cNvPr>
          <p:cNvPicPr>
            <a:picLocks noChangeAspect="1"/>
          </p:cNvPicPr>
          <p:nvPr/>
        </p:nvPicPr>
        <p:blipFill rotWithShape="1">
          <a:blip r:embed="rId7"/>
          <a:srcRect l="18191" t="17945" r="573" b="4680"/>
          <a:stretch/>
        </p:blipFill>
        <p:spPr>
          <a:xfrm>
            <a:off x="0" y="995759"/>
            <a:ext cx="9904186" cy="5306331"/>
          </a:xfrm>
          <a:prstGeom prst="rect">
            <a:avLst/>
          </a:prstGeom>
        </p:spPr>
      </p:pic>
      <p:sp>
        <p:nvSpPr>
          <p:cNvPr id="11" name="CaixaDeTexto 10">
            <a:extLst>
              <a:ext uri="{FF2B5EF4-FFF2-40B4-BE49-F238E27FC236}">
                <a16:creationId xmlns:a16="http://schemas.microsoft.com/office/drawing/2014/main" id="{BF19947E-6133-520E-43DD-39896264C544}"/>
              </a:ext>
            </a:extLst>
          </p:cNvPr>
          <p:cNvSpPr txBox="1"/>
          <p:nvPr/>
        </p:nvSpPr>
        <p:spPr>
          <a:xfrm>
            <a:off x="9116246" y="4272677"/>
            <a:ext cx="3045567" cy="2585323"/>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r>
              <a:rPr lang="pt-BR" dirty="0"/>
              <a:t>O SEEG estima as emissões de gases de efeito estufa nos cinco setores emissores – Agropecuária, Energia, Mudanças de Uso da Terra, Processos Industriais e Resíduos, seguindo o escopo do IPCC e dos Inventário Nacional</a:t>
            </a:r>
          </a:p>
        </p:txBody>
      </p:sp>
      <p:sp>
        <p:nvSpPr>
          <p:cNvPr id="13" name="CaixaDeTexto 12">
            <a:extLst>
              <a:ext uri="{FF2B5EF4-FFF2-40B4-BE49-F238E27FC236}">
                <a16:creationId xmlns:a16="http://schemas.microsoft.com/office/drawing/2014/main" id="{CC19F178-8EAE-6E01-0C41-A8F4724DAFF6}"/>
              </a:ext>
            </a:extLst>
          </p:cNvPr>
          <p:cNvSpPr txBox="1"/>
          <p:nvPr/>
        </p:nvSpPr>
        <p:spPr>
          <a:xfrm>
            <a:off x="9904186" y="1340600"/>
            <a:ext cx="2287814" cy="286232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r>
              <a:rPr lang="pt-BR" dirty="0"/>
              <a:t>O SEEG compreende todos os gases de efeito estufa inventariados, sendo os principais: dióxido de carbono (CO2), metano (CH4), óxido nitroso (N2O) e os </a:t>
            </a:r>
            <a:r>
              <a:rPr lang="pt-BR" dirty="0" err="1"/>
              <a:t>hidrofluorocarbonos</a:t>
            </a:r>
            <a:r>
              <a:rPr lang="pt-BR" dirty="0"/>
              <a:t> (</a:t>
            </a:r>
            <a:r>
              <a:rPr lang="pt-BR" dirty="0" err="1"/>
              <a:t>HFCs</a:t>
            </a:r>
            <a:r>
              <a:rPr lang="pt-BR" dirty="0"/>
              <a:t>).</a:t>
            </a:r>
          </a:p>
        </p:txBody>
      </p:sp>
    </p:spTree>
    <p:extLst>
      <p:ext uri="{BB962C8B-B14F-4D97-AF65-F5344CB8AC3E}">
        <p14:creationId xmlns:p14="http://schemas.microsoft.com/office/powerpoint/2010/main" val="251354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873293" y="68607"/>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da Violência – Atlas da Violência 2026</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0" name="CaixaDeTexto 9">
            <a:extLst>
              <a:ext uri="{FF2B5EF4-FFF2-40B4-BE49-F238E27FC236}">
                <a16:creationId xmlns:a16="http://schemas.microsoft.com/office/drawing/2014/main" id="{A46D2C1C-2901-974A-8E47-4E86A09BDFC5}"/>
              </a:ext>
            </a:extLst>
          </p:cNvPr>
          <p:cNvSpPr txBox="1"/>
          <p:nvPr/>
        </p:nvSpPr>
        <p:spPr>
          <a:xfrm>
            <a:off x="575554" y="6488668"/>
            <a:ext cx="6094378" cy="369332"/>
          </a:xfrm>
          <a:prstGeom prst="rect">
            <a:avLst/>
          </a:prstGeom>
          <a:noFill/>
        </p:spPr>
        <p:txBody>
          <a:bodyPr wrap="square">
            <a:spAutoFit/>
          </a:bodyPr>
          <a:lstStyle/>
          <a:p>
            <a:r>
              <a:rPr lang="pt-BR" dirty="0">
                <a:hlinkClick r:id="rId6"/>
              </a:rPr>
              <a:t>https://www.ipea.gov.br/atlasviolencia/dados-series/24/</a:t>
            </a:r>
            <a:r>
              <a:rPr lang="pt-BR" dirty="0"/>
              <a:t> </a:t>
            </a:r>
          </a:p>
        </p:txBody>
      </p:sp>
      <p:pic>
        <p:nvPicPr>
          <p:cNvPr id="3" name="Imagem 2">
            <a:extLst>
              <a:ext uri="{FF2B5EF4-FFF2-40B4-BE49-F238E27FC236}">
                <a16:creationId xmlns:a16="http://schemas.microsoft.com/office/drawing/2014/main" id="{36055AE5-15E7-CC97-2B3E-E0B1CE79A9D7}"/>
              </a:ext>
            </a:extLst>
          </p:cNvPr>
          <p:cNvPicPr>
            <a:picLocks noChangeAspect="1"/>
          </p:cNvPicPr>
          <p:nvPr/>
        </p:nvPicPr>
        <p:blipFill rotWithShape="1">
          <a:blip r:embed="rId7"/>
          <a:srcRect l="33449" t="18371" r="15966" b="6517"/>
          <a:stretch/>
        </p:blipFill>
        <p:spPr>
          <a:xfrm>
            <a:off x="69908" y="1465541"/>
            <a:ext cx="5886117" cy="4916306"/>
          </a:xfrm>
          <a:prstGeom prst="rect">
            <a:avLst/>
          </a:prstGeom>
        </p:spPr>
      </p:pic>
      <p:pic>
        <p:nvPicPr>
          <p:cNvPr id="14" name="Imagem 13">
            <a:extLst>
              <a:ext uri="{FF2B5EF4-FFF2-40B4-BE49-F238E27FC236}">
                <a16:creationId xmlns:a16="http://schemas.microsoft.com/office/drawing/2014/main" id="{0CD32E5D-A513-A13C-C78E-E1628F1F0829}"/>
              </a:ext>
            </a:extLst>
          </p:cNvPr>
          <p:cNvPicPr>
            <a:picLocks noChangeAspect="1"/>
          </p:cNvPicPr>
          <p:nvPr/>
        </p:nvPicPr>
        <p:blipFill rotWithShape="1">
          <a:blip r:embed="rId8"/>
          <a:srcRect l="33033" t="22369" r="17978" b="5386"/>
          <a:stretch/>
        </p:blipFill>
        <p:spPr>
          <a:xfrm>
            <a:off x="6025933" y="1480138"/>
            <a:ext cx="5972784" cy="4954520"/>
          </a:xfrm>
          <a:prstGeom prst="rect">
            <a:avLst/>
          </a:prstGeom>
        </p:spPr>
      </p:pic>
    </p:spTree>
    <p:extLst>
      <p:ext uri="{BB962C8B-B14F-4D97-AF65-F5344CB8AC3E}">
        <p14:creationId xmlns:p14="http://schemas.microsoft.com/office/powerpoint/2010/main" val="203543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873293" y="68607"/>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da Violência</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0" name="CaixaDeTexto 9">
            <a:extLst>
              <a:ext uri="{FF2B5EF4-FFF2-40B4-BE49-F238E27FC236}">
                <a16:creationId xmlns:a16="http://schemas.microsoft.com/office/drawing/2014/main" id="{A46D2C1C-2901-974A-8E47-4E86A09BDFC5}"/>
              </a:ext>
            </a:extLst>
          </p:cNvPr>
          <p:cNvSpPr txBox="1"/>
          <p:nvPr/>
        </p:nvSpPr>
        <p:spPr>
          <a:xfrm>
            <a:off x="575554" y="6488668"/>
            <a:ext cx="6094378" cy="369332"/>
          </a:xfrm>
          <a:prstGeom prst="rect">
            <a:avLst/>
          </a:prstGeom>
          <a:noFill/>
        </p:spPr>
        <p:txBody>
          <a:bodyPr wrap="square">
            <a:spAutoFit/>
          </a:bodyPr>
          <a:lstStyle/>
          <a:p>
            <a:r>
              <a:rPr lang="pt-BR" dirty="0">
                <a:hlinkClick r:id="rId6"/>
              </a:rPr>
              <a:t>https://www.ipea.gov.br/atlasviolencia/dados-series/24/</a:t>
            </a:r>
            <a:r>
              <a:rPr lang="pt-BR" dirty="0"/>
              <a:t> </a:t>
            </a:r>
          </a:p>
        </p:txBody>
      </p:sp>
      <p:pic>
        <p:nvPicPr>
          <p:cNvPr id="12" name="Imagem 11">
            <a:extLst>
              <a:ext uri="{FF2B5EF4-FFF2-40B4-BE49-F238E27FC236}">
                <a16:creationId xmlns:a16="http://schemas.microsoft.com/office/drawing/2014/main" id="{2A193CFA-9E5B-FBC7-ADEC-4DE34508A1D9}"/>
              </a:ext>
            </a:extLst>
          </p:cNvPr>
          <p:cNvPicPr>
            <a:picLocks noChangeAspect="1"/>
          </p:cNvPicPr>
          <p:nvPr/>
        </p:nvPicPr>
        <p:blipFill rotWithShape="1">
          <a:blip r:embed="rId7"/>
          <a:srcRect l="8952" t="10638" r="7527" b="2850"/>
          <a:stretch/>
        </p:blipFill>
        <p:spPr>
          <a:xfrm>
            <a:off x="69908" y="1102078"/>
            <a:ext cx="9134272" cy="5321950"/>
          </a:xfrm>
          <a:prstGeom prst="rect">
            <a:avLst/>
          </a:prstGeom>
        </p:spPr>
      </p:pic>
      <p:sp>
        <p:nvSpPr>
          <p:cNvPr id="11" name="CaixaDeTexto 10">
            <a:extLst>
              <a:ext uri="{FF2B5EF4-FFF2-40B4-BE49-F238E27FC236}">
                <a16:creationId xmlns:a16="http://schemas.microsoft.com/office/drawing/2014/main" id="{245B1C72-5EDA-3DE0-E1CF-E886E7637B1A}"/>
              </a:ext>
            </a:extLst>
          </p:cNvPr>
          <p:cNvSpPr txBox="1"/>
          <p:nvPr/>
        </p:nvSpPr>
        <p:spPr>
          <a:xfrm>
            <a:off x="9204180" y="2831387"/>
            <a:ext cx="2777864" cy="258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pt-BR" dirty="0"/>
              <a:t>Retrata a violência no</a:t>
            </a:r>
          </a:p>
          <a:p>
            <a:r>
              <a:rPr lang="pt-BR" dirty="0"/>
              <a:t>Brasil principalmente a partir dos dados do Sistema de Informações sobre Mortalidade (SIM) e do Sistema</a:t>
            </a:r>
          </a:p>
          <a:p>
            <a:r>
              <a:rPr lang="pt-BR" dirty="0"/>
              <a:t>de Informação de Agravos de Notificação (Sinan), do Ministério da Saúde (MS)</a:t>
            </a:r>
          </a:p>
        </p:txBody>
      </p:sp>
    </p:spTree>
    <p:extLst>
      <p:ext uri="{BB962C8B-B14F-4D97-AF65-F5344CB8AC3E}">
        <p14:creationId xmlns:p14="http://schemas.microsoft.com/office/powerpoint/2010/main" val="316678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Programação</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fontScale="62500" lnSpcReduction="20000"/>
          </a:bodyPr>
          <a:lstStyle/>
          <a:p>
            <a:r>
              <a:rPr lang="pt-BR" dirty="0"/>
              <a:t>9h00 às 10h30</a:t>
            </a:r>
          </a:p>
          <a:p>
            <a:endParaRPr lang="pt-BR" dirty="0"/>
          </a:p>
          <a:p>
            <a:r>
              <a:rPr lang="pt-BR" dirty="0"/>
              <a:t>A importância dos indicadores para tomada de decisão</a:t>
            </a:r>
          </a:p>
          <a:p>
            <a:r>
              <a:rPr lang="pt-BR" b="1" dirty="0"/>
              <a:t>Indicadores de Desenvolvimento e Indicadores Econômicos </a:t>
            </a:r>
            <a:r>
              <a:rPr lang="pt-BR" dirty="0"/>
              <a:t>— IDSC, IGM do Conselho Federal de Administração, Índice FIRJAN de Desenvolvimento Municipal (IFDM), IPS, IDM , IMRS</a:t>
            </a:r>
          </a:p>
          <a:p>
            <a:r>
              <a:rPr lang="pt-BR" dirty="0"/>
              <a:t>Indicadores de emprego e renda (CAGED), de finanças públicas (SICONFI) e de uso da CFEM (TCM).</a:t>
            </a:r>
          </a:p>
          <a:p>
            <a:endParaRPr lang="pt-BR" dirty="0"/>
          </a:p>
          <a:p>
            <a:r>
              <a:rPr lang="pt-BR" b="1" dirty="0"/>
              <a:t>10h30 às 10h45  - Intervalo (café)</a:t>
            </a:r>
          </a:p>
          <a:p>
            <a:endParaRPr lang="pt-BR" dirty="0"/>
          </a:p>
          <a:p>
            <a:r>
              <a:rPr lang="pt-BR" dirty="0"/>
              <a:t>10h45 às 12h00</a:t>
            </a:r>
          </a:p>
          <a:p>
            <a:endParaRPr lang="pt-BR" dirty="0"/>
          </a:p>
          <a:p>
            <a:r>
              <a:rPr lang="pt-BR" b="1" dirty="0"/>
              <a:t>Indicadores sociais e ambientais </a:t>
            </a:r>
            <a:r>
              <a:rPr lang="pt-BR" dirty="0"/>
              <a:t>— Atlas da Violência, indicadores de pobreza (Observatório do </a:t>
            </a:r>
            <a:r>
              <a:rPr lang="pt-BR" dirty="0" err="1"/>
              <a:t>CadÚnico</a:t>
            </a:r>
            <a:r>
              <a:rPr lang="pt-BR" dirty="0"/>
              <a:t>), indicadores ambientais do </a:t>
            </a:r>
            <a:r>
              <a:rPr lang="pt-BR" dirty="0" err="1"/>
              <a:t>MapBiomas</a:t>
            </a:r>
            <a:r>
              <a:rPr lang="pt-BR" dirty="0"/>
              <a:t> e o sistema de emissões de GEE do SEEG</a:t>
            </a:r>
          </a:p>
        </p:txBody>
      </p:sp>
    </p:spTree>
    <p:extLst>
      <p:ext uri="{BB962C8B-B14F-4D97-AF65-F5344CB8AC3E}">
        <p14:creationId xmlns:p14="http://schemas.microsoft.com/office/powerpoint/2010/main" val="216588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 calcmode="lin" valueType="num">
                                      <p:cBhvr additive="base">
                                        <p:cTn id="2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anim calcmode="lin" valueType="num">
                                      <p:cBhvr additive="base">
                                        <p:cTn id="31"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xEl>
                                              <p:pRg st="8" end="8"/>
                                            </p:txEl>
                                          </p:spTgt>
                                        </p:tgtEl>
                                        <p:attrNameLst>
                                          <p:attrName>style.visibility</p:attrName>
                                        </p:attrNameLst>
                                      </p:cBhvr>
                                      <p:to>
                                        <p:strVal val="visible"/>
                                      </p:to>
                                    </p:set>
                                    <p:anim calcmode="lin" valueType="num">
                                      <p:cBhvr additive="base">
                                        <p:cTn id="37"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xEl>
                                              <p:pRg st="10" end="10"/>
                                            </p:txEl>
                                          </p:spTgt>
                                        </p:tgtEl>
                                        <p:attrNameLst>
                                          <p:attrName>style.visibility</p:attrName>
                                        </p:attrNameLst>
                                      </p:cBhvr>
                                      <p:to>
                                        <p:strVal val="visible"/>
                                      </p:to>
                                    </p:set>
                                    <p:anim calcmode="lin" valueType="num">
                                      <p:cBhvr additive="base">
                                        <p:cTn id="43" dur="500" fill="hold"/>
                                        <p:tgtEl>
                                          <p:spTgt spid="11">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OBSERVATÓRIO DO CAD-ÚNICO – vulnerabilidade e pobreza</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pic>
        <p:nvPicPr>
          <p:cNvPr id="3" name="Espaço Reservado para Conteúdo 2">
            <a:extLst>
              <a:ext uri="{FF2B5EF4-FFF2-40B4-BE49-F238E27FC236}">
                <a16:creationId xmlns:a16="http://schemas.microsoft.com/office/drawing/2014/main" id="{E41D33B3-2B38-CD77-9887-3BADE1D64221}"/>
              </a:ext>
            </a:extLst>
          </p:cNvPr>
          <p:cNvPicPr>
            <a:picLocks noGrp="1" noChangeAspect="1"/>
          </p:cNvPicPr>
          <p:nvPr>
            <p:ph idx="1"/>
          </p:nvPr>
        </p:nvPicPr>
        <p:blipFill rotWithShape="1">
          <a:blip r:embed="rId6"/>
          <a:srcRect l="37472" t="44414" r="38901" b="10280"/>
          <a:stretch/>
        </p:blipFill>
        <p:spPr>
          <a:xfrm>
            <a:off x="6922094" y="732770"/>
            <a:ext cx="4999383" cy="5392459"/>
          </a:xfrm>
        </p:spPr>
      </p:pic>
      <p:sp>
        <p:nvSpPr>
          <p:cNvPr id="12" name="CaixaDeTexto 11">
            <a:extLst>
              <a:ext uri="{FF2B5EF4-FFF2-40B4-BE49-F238E27FC236}">
                <a16:creationId xmlns:a16="http://schemas.microsoft.com/office/drawing/2014/main" id="{2F00ABE9-4F85-0545-E017-AB7662A4A849}"/>
              </a:ext>
            </a:extLst>
          </p:cNvPr>
          <p:cNvSpPr txBox="1"/>
          <p:nvPr/>
        </p:nvSpPr>
        <p:spPr>
          <a:xfrm>
            <a:off x="6798876" y="6273225"/>
            <a:ext cx="6094602" cy="584775"/>
          </a:xfrm>
          <a:prstGeom prst="rect">
            <a:avLst/>
          </a:prstGeom>
          <a:noFill/>
        </p:spPr>
        <p:txBody>
          <a:bodyPr wrap="square">
            <a:spAutoFit/>
          </a:bodyPr>
          <a:lstStyle/>
          <a:p>
            <a:r>
              <a:rPr lang="pt-BR" sz="1600" dirty="0">
                <a:hlinkClick r:id="rId7"/>
              </a:rPr>
              <a:t>https://paineis.mds.gov.br/public/extensions/observatorio-do-cadastro-unico/index.html</a:t>
            </a:r>
            <a:r>
              <a:rPr lang="pt-BR" sz="1600" dirty="0"/>
              <a:t> </a:t>
            </a:r>
          </a:p>
        </p:txBody>
      </p:sp>
      <p:pic>
        <p:nvPicPr>
          <p:cNvPr id="10" name="Imagem 9">
            <a:extLst>
              <a:ext uri="{FF2B5EF4-FFF2-40B4-BE49-F238E27FC236}">
                <a16:creationId xmlns:a16="http://schemas.microsoft.com/office/drawing/2014/main" id="{BB1FAAF1-8BF4-2D47-F0BE-6B43BA18B5DC}"/>
              </a:ext>
            </a:extLst>
          </p:cNvPr>
          <p:cNvPicPr>
            <a:picLocks noChangeAspect="1"/>
          </p:cNvPicPr>
          <p:nvPr/>
        </p:nvPicPr>
        <p:blipFill rotWithShape="1">
          <a:blip r:embed="rId8"/>
          <a:srcRect l="2235" t="12624" r="2260" b="6099"/>
          <a:stretch/>
        </p:blipFill>
        <p:spPr>
          <a:xfrm>
            <a:off x="145629" y="2785433"/>
            <a:ext cx="7286017" cy="3487792"/>
          </a:xfrm>
          <a:prstGeom prst="rect">
            <a:avLst/>
          </a:prstGeom>
        </p:spPr>
      </p:pic>
      <p:sp>
        <p:nvSpPr>
          <p:cNvPr id="13" name="CaixaDeTexto 12">
            <a:extLst>
              <a:ext uri="{FF2B5EF4-FFF2-40B4-BE49-F238E27FC236}">
                <a16:creationId xmlns:a16="http://schemas.microsoft.com/office/drawing/2014/main" id="{C6AA182D-9BC6-92B4-244E-605F60258C50}"/>
              </a:ext>
            </a:extLst>
          </p:cNvPr>
          <p:cNvSpPr txBox="1"/>
          <p:nvPr/>
        </p:nvSpPr>
        <p:spPr>
          <a:xfrm>
            <a:off x="206997" y="1782615"/>
            <a:ext cx="6444574" cy="646331"/>
          </a:xfrm>
          <a:prstGeom prst="rect">
            <a:avLst/>
          </a:prstGeom>
          <a:noFill/>
        </p:spPr>
        <p:txBody>
          <a:bodyPr wrap="square">
            <a:spAutoFit/>
          </a:bodyPr>
          <a:lstStyle/>
          <a:p>
            <a:r>
              <a:rPr lang="pt-BR" dirty="0">
                <a:hlinkClick r:id="rId9"/>
              </a:rPr>
              <a:t>https://ead.mds.gov.br/webview.php/srv/www/htdocs/badiunetdata/files/1/23468efqlbsuuu7ct8gk_packge/index.html</a:t>
            </a:r>
            <a:r>
              <a:rPr lang="pt-BR" dirty="0"/>
              <a:t> </a:t>
            </a:r>
          </a:p>
        </p:txBody>
      </p:sp>
    </p:spTree>
    <p:extLst>
      <p:ext uri="{BB962C8B-B14F-4D97-AF65-F5344CB8AC3E}">
        <p14:creationId xmlns:p14="http://schemas.microsoft.com/office/powerpoint/2010/main" val="108546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sociais e ambientais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endParaRPr lang="pt-BR" dirty="0"/>
          </a:p>
          <a:p>
            <a:pPr marL="0" indent="0">
              <a:buNone/>
            </a:pPr>
            <a:endParaRPr lang="pt-BR" dirty="0"/>
          </a:p>
          <a:p>
            <a:endParaRPr lang="pt-BR" dirty="0"/>
          </a:p>
          <a:p>
            <a:endParaRPr lang="pt-BR" dirty="0"/>
          </a:p>
          <a:p>
            <a:r>
              <a:rPr lang="pt-BR" dirty="0"/>
              <a:t>Quais reflexões poderemos fazer a partir do cruzamento de informações ambientais e sociais, no município de interesse?</a:t>
            </a:r>
          </a:p>
        </p:txBody>
      </p:sp>
      <p:pic>
        <p:nvPicPr>
          <p:cNvPr id="2" name="Imagem 1">
            <a:extLst>
              <a:ext uri="{FF2B5EF4-FFF2-40B4-BE49-F238E27FC236}">
                <a16:creationId xmlns:a16="http://schemas.microsoft.com/office/drawing/2014/main" id="{F3E4F135-F82B-9696-F0A2-A3D639D0F320}"/>
              </a:ext>
            </a:extLst>
          </p:cNvPr>
          <p:cNvPicPr>
            <a:picLocks noChangeAspect="1"/>
          </p:cNvPicPr>
          <p:nvPr/>
        </p:nvPicPr>
        <p:blipFill rotWithShape="1">
          <a:blip r:embed="rId5"/>
          <a:srcRect b="14369"/>
          <a:stretch/>
        </p:blipFill>
        <p:spPr>
          <a:xfrm>
            <a:off x="1473841" y="1602750"/>
            <a:ext cx="2143125" cy="1835184"/>
          </a:xfrm>
          <a:prstGeom prst="rect">
            <a:avLst/>
          </a:prstGeom>
        </p:spPr>
      </p:pic>
    </p:spTree>
    <p:extLst>
      <p:ext uri="{BB962C8B-B14F-4D97-AF65-F5344CB8AC3E}">
        <p14:creationId xmlns:p14="http://schemas.microsoft.com/office/powerpoint/2010/main" val="383580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anim calcmode="lin" valueType="num">
                                      <p:cBhvr additive="base">
                                        <p:cTn id="7"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Socioeconômicos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lstStyle/>
          <a:p>
            <a:pPr marL="514350" indent="-514350">
              <a:buFont typeface="+mj-lt"/>
              <a:buAutoNum type="arabicPeriod"/>
            </a:pPr>
            <a:r>
              <a:rPr lang="pt-BR" dirty="0"/>
              <a:t>Indicadores de emprego (CAGED)</a:t>
            </a:r>
          </a:p>
          <a:p>
            <a:pPr marL="514350" indent="-514350">
              <a:buFont typeface="+mj-lt"/>
              <a:buAutoNum type="arabicPeriod"/>
            </a:pPr>
            <a:r>
              <a:rPr lang="pt-BR" dirty="0"/>
              <a:t>Indicadores de finanças públicas (SICONFI)</a:t>
            </a:r>
          </a:p>
          <a:p>
            <a:pPr marL="514350" indent="-514350">
              <a:buFont typeface="+mj-lt"/>
              <a:buAutoNum type="arabicPeriod"/>
            </a:pPr>
            <a:r>
              <a:rPr lang="pt-BR" dirty="0"/>
              <a:t>Observatório da CFEM (ANM)</a:t>
            </a:r>
          </a:p>
          <a:p>
            <a:pPr marL="514350" indent="-514350">
              <a:buFont typeface="+mj-lt"/>
              <a:buAutoNum type="arabicPeriod"/>
            </a:pPr>
            <a:r>
              <a:rPr lang="pt-BR" dirty="0"/>
              <a:t>Indicadores do uso da CFEM (TCM)</a:t>
            </a:r>
          </a:p>
          <a:p>
            <a:endParaRPr lang="pt-BR" dirty="0"/>
          </a:p>
        </p:txBody>
      </p:sp>
      <p:pic>
        <p:nvPicPr>
          <p:cNvPr id="2" name="Imagem 1">
            <a:extLst>
              <a:ext uri="{FF2B5EF4-FFF2-40B4-BE49-F238E27FC236}">
                <a16:creationId xmlns:a16="http://schemas.microsoft.com/office/drawing/2014/main" id="{A0226F22-793E-00D8-EECA-33F81987FD4C}"/>
              </a:ext>
            </a:extLst>
          </p:cNvPr>
          <p:cNvPicPr>
            <a:picLocks noChangeAspect="1"/>
          </p:cNvPicPr>
          <p:nvPr/>
        </p:nvPicPr>
        <p:blipFill>
          <a:blip r:embed="rId5"/>
          <a:stretch>
            <a:fillRect/>
          </a:stretch>
        </p:blipFill>
        <p:spPr>
          <a:xfrm>
            <a:off x="6795223" y="3122713"/>
            <a:ext cx="4305370" cy="2464353"/>
          </a:xfrm>
          <a:prstGeom prst="rect">
            <a:avLst/>
          </a:prstGeom>
        </p:spPr>
      </p:pic>
    </p:spTree>
    <p:extLst>
      <p:ext uri="{BB962C8B-B14F-4D97-AF65-F5344CB8AC3E}">
        <p14:creationId xmlns:p14="http://schemas.microsoft.com/office/powerpoint/2010/main" val="67979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emprego e renda (CAGED)</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158692" y="6532152"/>
            <a:ext cx="11694952" cy="307710"/>
          </a:xfrm>
        </p:spPr>
        <p:txBody>
          <a:bodyPr>
            <a:normAutofit/>
          </a:bodyPr>
          <a:lstStyle/>
          <a:p>
            <a:pPr marL="0" indent="0">
              <a:buNone/>
            </a:pPr>
            <a:r>
              <a:rPr lang="pt-BR" sz="1200" dirty="0">
                <a:hlinkClick r:id="rId5"/>
              </a:rPr>
              <a:t>https://app.powerbi.com/view?r=eyJrIjoiNWI5NWI0ODEtYmZiYy00Mjg3LTkzNWUtY2UyYjIwMDE1YWI2IiwidCI6IjNlYzkyOTY5LTVhNTEtNGYxOC04YWM5LWVmOThmYmFmYTk3OCJ9</a:t>
            </a:r>
            <a:r>
              <a:rPr lang="pt-BR" sz="1200" dirty="0"/>
              <a:t> </a:t>
            </a:r>
          </a:p>
        </p:txBody>
      </p:sp>
      <p:pic>
        <p:nvPicPr>
          <p:cNvPr id="3" name="Imagem 2">
            <a:extLst>
              <a:ext uri="{FF2B5EF4-FFF2-40B4-BE49-F238E27FC236}">
                <a16:creationId xmlns:a16="http://schemas.microsoft.com/office/drawing/2014/main" id="{183E1F29-92E5-18E2-B770-648E700EBD6D}"/>
              </a:ext>
            </a:extLst>
          </p:cNvPr>
          <p:cNvPicPr>
            <a:picLocks noChangeAspect="1"/>
          </p:cNvPicPr>
          <p:nvPr/>
        </p:nvPicPr>
        <p:blipFill rotWithShape="1">
          <a:blip r:embed="rId6"/>
          <a:srcRect l="10122" t="10740" r="9076" b="10483"/>
          <a:stretch/>
        </p:blipFill>
        <p:spPr>
          <a:xfrm>
            <a:off x="158692" y="1191237"/>
            <a:ext cx="9851334" cy="5402510"/>
          </a:xfrm>
          <a:prstGeom prst="rect">
            <a:avLst/>
          </a:prstGeom>
        </p:spPr>
      </p:pic>
      <p:sp>
        <p:nvSpPr>
          <p:cNvPr id="10" name="CaixaDeTexto 9">
            <a:extLst>
              <a:ext uri="{FF2B5EF4-FFF2-40B4-BE49-F238E27FC236}">
                <a16:creationId xmlns:a16="http://schemas.microsoft.com/office/drawing/2014/main" id="{1CA15D22-3571-9094-60D6-1D30BEA43EA6}"/>
              </a:ext>
            </a:extLst>
          </p:cNvPr>
          <p:cNvSpPr txBox="1"/>
          <p:nvPr/>
        </p:nvSpPr>
        <p:spPr>
          <a:xfrm>
            <a:off x="10142290" y="1979802"/>
            <a:ext cx="1895912" cy="369331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dirty="0"/>
              <a:t>Permite conhecer em detalhes o mercado formal do trabalho dos municípios: </a:t>
            </a:r>
          </a:p>
          <a:p>
            <a:r>
              <a:rPr lang="pt-BR" dirty="0"/>
              <a:t>qual o setor que mais emprega? qual o estoque de emprego formal?</a:t>
            </a:r>
          </a:p>
          <a:p>
            <a:r>
              <a:rPr lang="pt-BR" dirty="0"/>
              <a:t>Além de faixa etária, sexo e nível de escolaridade!</a:t>
            </a:r>
          </a:p>
        </p:txBody>
      </p:sp>
    </p:spTree>
    <p:extLst>
      <p:ext uri="{BB962C8B-B14F-4D97-AF65-F5344CB8AC3E}">
        <p14:creationId xmlns:p14="http://schemas.microsoft.com/office/powerpoint/2010/main" val="362499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emprego e renda (CAGED)</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158692" y="6532152"/>
            <a:ext cx="11694952" cy="307710"/>
          </a:xfrm>
        </p:spPr>
        <p:txBody>
          <a:bodyPr>
            <a:normAutofit/>
          </a:bodyPr>
          <a:lstStyle/>
          <a:p>
            <a:pPr marL="0" indent="0">
              <a:buNone/>
            </a:pPr>
            <a:r>
              <a:rPr lang="pt-BR" sz="1200" dirty="0">
                <a:hlinkClick r:id="rId5"/>
              </a:rPr>
              <a:t>https://app.powerbi.com/view?r=eyJrIjoiNWI5NWI0ODEtYmZiYy00Mjg3LTkzNWUtY2UyYjIwMDE1YWI2IiwidCI6IjNlYzkyOTY5LTVhNTEtNGYxOC04YWM5LWVmOThmYmFmYTk3OCJ9</a:t>
            </a:r>
            <a:r>
              <a:rPr lang="pt-BR" sz="1200" dirty="0"/>
              <a:t> </a:t>
            </a:r>
          </a:p>
        </p:txBody>
      </p:sp>
      <p:sp>
        <p:nvSpPr>
          <p:cNvPr id="10" name="CaixaDeTexto 9">
            <a:extLst>
              <a:ext uri="{FF2B5EF4-FFF2-40B4-BE49-F238E27FC236}">
                <a16:creationId xmlns:a16="http://schemas.microsoft.com/office/drawing/2014/main" id="{1CA15D22-3571-9094-60D6-1D30BEA43EA6}"/>
              </a:ext>
            </a:extLst>
          </p:cNvPr>
          <p:cNvSpPr txBox="1"/>
          <p:nvPr/>
        </p:nvSpPr>
        <p:spPr>
          <a:xfrm>
            <a:off x="655180" y="1979802"/>
            <a:ext cx="11383022" cy="2308324"/>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dirty="0"/>
              <a:t> </a:t>
            </a:r>
          </a:p>
          <a:p>
            <a:endParaRPr lang="pt-BR" dirty="0"/>
          </a:p>
          <a:p>
            <a:r>
              <a:rPr lang="pt-BR" dirty="0"/>
              <a:t>Faça um breve diagnóstico do perfil ocupacional  do município de seu interesse, destacando:</a:t>
            </a:r>
          </a:p>
          <a:p>
            <a:endParaRPr lang="pt-BR" dirty="0"/>
          </a:p>
          <a:p>
            <a:pPr marL="285750" indent="-285750">
              <a:buFont typeface="Arial" panose="020B0604020202020204" pitchFamily="34" charset="0"/>
              <a:buChar char="•"/>
            </a:pPr>
            <a:r>
              <a:rPr lang="pt-BR" dirty="0"/>
              <a:t>Qual o setor que mais emprega? qual o estoque de emprego formal?</a:t>
            </a:r>
          </a:p>
          <a:p>
            <a:pPr marL="285750" indent="-285750">
              <a:buFont typeface="Arial" panose="020B0604020202020204" pitchFamily="34" charset="0"/>
              <a:buChar char="•"/>
            </a:pPr>
            <a:r>
              <a:rPr lang="pt-BR" dirty="0"/>
              <a:t>Qual a faixa etária preferencial para o emprego?</a:t>
            </a:r>
          </a:p>
          <a:p>
            <a:pPr marL="285750" indent="-285750">
              <a:buFont typeface="Arial" panose="020B0604020202020204" pitchFamily="34" charset="0"/>
              <a:buChar char="•"/>
            </a:pPr>
            <a:r>
              <a:rPr lang="pt-BR" dirty="0"/>
              <a:t>Qual gênero apresenta a  maior rotatividade de mão de obra?</a:t>
            </a:r>
          </a:p>
          <a:p>
            <a:pPr marL="285750" indent="-285750">
              <a:buFont typeface="Arial" panose="020B0604020202020204" pitchFamily="34" charset="0"/>
              <a:buChar char="•"/>
            </a:pPr>
            <a:r>
              <a:rPr lang="pt-BR" dirty="0"/>
              <a:t>Qual o nível de escolaridade?</a:t>
            </a:r>
          </a:p>
        </p:txBody>
      </p:sp>
      <p:pic>
        <p:nvPicPr>
          <p:cNvPr id="2" name="Imagem 1">
            <a:extLst>
              <a:ext uri="{FF2B5EF4-FFF2-40B4-BE49-F238E27FC236}">
                <a16:creationId xmlns:a16="http://schemas.microsoft.com/office/drawing/2014/main" id="{2594043D-4E59-A55C-3F15-B9015467FC6A}"/>
              </a:ext>
            </a:extLst>
          </p:cNvPr>
          <p:cNvPicPr>
            <a:picLocks noChangeAspect="1"/>
          </p:cNvPicPr>
          <p:nvPr/>
        </p:nvPicPr>
        <p:blipFill>
          <a:blip r:embed="rId6"/>
          <a:stretch>
            <a:fillRect/>
          </a:stretch>
        </p:blipFill>
        <p:spPr>
          <a:xfrm>
            <a:off x="8274705" y="2872717"/>
            <a:ext cx="2619375" cy="1743075"/>
          </a:xfrm>
          <a:prstGeom prst="rect">
            <a:avLst/>
          </a:prstGeom>
        </p:spPr>
      </p:pic>
    </p:spTree>
    <p:extLst>
      <p:ext uri="{BB962C8B-B14F-4D97-AF65-F5344CB8AC3E}">
        <p14:creationId xmlns:p14="http://schemas.microsoft.com/office/powerpoint/2010/main" val="235929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de finanças públicas (SICONFI)</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620086" y="6194927"/>
            <a:ext cx="10515600" cy="540070"/>
          </a:xfrm>
        </p:spPr>
        <p:txBody>
          <a:bodyPr>
            <a:normAutofit/>
          </a:bodyPr>
          <a:lstStyle/>
          <a:p>
            <a:r>
              <a:rPr lang="pt-BR" sz="1800" dirty="0">
                <a:hlinkClick r:id="rId5"/>
              </a:rPr>
              <a:t>https://www2.mppa.mp.br/areas/institucional/cao/patrimonio/paineis-de-power-bi-indicadores-sociais.htm</a:t>
            </a:r>
            <a:r>
              <a:rPr lang="pt-BR" sz="1800" dirty="0"/>
              <a:t> </a:t>
            </a:r>
          </a:p>
        </p:txBody>
      </p:sp>
      <p:pic>
        <p:nvPicPr>
          <p:cNvPr id="3" name="Imagem 2">
            <a:extLst>
              <a:ext uri="{FF2B5EF4-FFF2-40B4-BE49-F238E27FC236}">
                <a16:creationId xmlns:a16="http://schemas.microsoft.com/office/drawing/2014/main" id="{5487657D-AB36-62DB-B94A-61D64484A3E1}"/>
              </a:ext>
            </a:extLst>
          </p:cNvPr>
          <p:cNvPicPr>
            <a:picLocks noChangeAspect="1"/>
          </p:cNvPicPr>
          <p:nvPr/>
        </p:nvPicPr>
        <p:blipFill rotWithShape="1">
          <a:blip r:embed="rId6"/>
          <a:srcRect l="8952" t="11009" r="9587" b="9113"/>
          <a:stretch/>
        </p:blipFill>
        <p:spPr>
          <a:xfrm>
            <a:off x="786551" y="1210093"/>
            <a:ext cx="9003402" cy="4965978"/>
          </a:xfrm>
          <a:prstGeom prst="rect">
            <a:avLst/>
          </a:prstGeom>
        </p:spPr>
      </p:pic>
      <p:sp>
        <p:nvSpPr>
          <p:cNvPr id="12" name="CaixaDeTexto 11">
            <a:extLst>
              <a:ext uri="{FF2B5EF4-FFF2-40B4-BE49-F238E27FC236}">
                <a16:creationId xmlns:a16="http://schemas.microsoft.com/office/drawing/2014/main" id="{C49D87DC-17BB-DD86-8E79-BE9F8B2E08E9}"/>
              </a:ext>
            </a:extLst>
          </p:cNvPr>
          <p:cNvSpPr txBox="1"/>
          <p:nvPr/>
        </p:nvSpPr>
        <p:spPr>
          <a:xfrm>
            <a:off x="10142290" y="1979802"/>
            <a:ext cx="1895912"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pt-BR" dirty="0"/>
              <a:t>Permite identificar as rubricas das CFEM dos</a:t>
            </a:r>
          </a:p>
        </p:txBody>
      </p:sp>
    </p:spTree>
    <p:extLst>
      <p:ext uri="{BB962C8B-B14F-4D97-AF65-F5344CB8AC3E}">
        <p14:creationId xmlns:p14="http://schemas.microsoft.com/office/powerpoint/2010/main" val="796545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516498" y="294067"/>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Econômicos – Observatório da CFEM (ANM)</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pic>
        <p:nvPicPr>
          <p:cNvPr id="14" name="Imagem 13">
            <a:extLst>
              <a:ext uri="{FF2B5EF4-FFF2-40B4-BE49-F238E27FC236}">
                <a16:creationId xmlns:a16="http://schemas.microsoft.com/office/drawing/2014/main" id="{15AA6FC7-DC87-3DB6-5CAD-773C2072DBD6}"/>
              </a:ext>
            </a:extLst>
          </p:cNvPr>
          <p:cNvPicPr>
            <a:picLocks noChangeAspect="1"/>
          </p:cNvPicPr>
          <p:nvPr/>
        </p:nvPicPr>
        <p:blipFill rotWithShape="1">
          <a:blip r:embed="rId6"/>
          <a:srcRect l="10089" t="12348" r="10089" b="9780"/>
          <a:stretch/>
        </p:blipFill>
        <p:spPr>
          <a:xfrm>
            <a:off x="1230088" y="1019924"/>
            <a:ext cx="9731823" cy="5340486"/>
          </a:xfrm>
          <a:prstGeom prst="rect">
            <a:avLst/>
          </a:prstGeom>
        </p:spPr>
      </p:pic>
      <p:sp>
        <p:nvSpPr>
          <p:cNvPr id="16" name="CaixaDeTexto 15">
            <a:extLst>
              <a:ext uri="{FF2B5EF4-FFF2-40B4-BE49-F238E27FC236}">
                <a16:creationId xmlns:a16="http://schemas.microsoft.com/office/drawing/2014/main" id="{1A446C0B-2EB2-B869-E33A-D7D52E6E0410}"/>
              </a:ext>
            </a:extLst>
          </p:cNvPr>
          <p:cNvSpPr txBox="1"/>
          <p:nvPr/>
        </p:nvSpPr>
        <p:spPr>
          <a:xfrm>
            <a:off x="181643" y="6379267"/>
            <a:ext cx="11115122" cy="369332"/>
          </a:xfrm>
          <a:prstGeom prst="rect">
            <a:avLst/>
          </a:prstGeom>
          <a:noFill/>
        </p:spPr>
        <p:txBody>
          <a:bodyPr wrap="square">
            <a:spAutoFit/>
          </a:bodyPr>
          <a:lstStyle/>
          <a:p>
            <a:r>
              <a:rPr lang="pt-BR" dirty="0">
                <a:hlinkClick r:id="rId7"/>
              </a:rPr>
              <a:t>https://www.gov.br/anm/pt-br/assuntos/economia-mineral/plataformas-interativas/ptbr</a:t>
            </a:r>
            <a:r>
              <a:rPr lang="pt-BR" dirty="0"/>
              <a:t> </a:t>
            </a:r>
          </a:p>
        </p:txBody>
      </p:sp>
    </p:spTree>
    <p:extLst>
      <p:ext uri="{BB962C8B-B14F-4D97-AF65-F5344CB8AC3E}">
        <p14:creationId xmlns:p14="http://schemas.microsoft.com/office/powerpoint/2010/main" val="1297543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Indicadores Econômicos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655180" y="1426128"/>
            <a:ext cx="10515600" cy="498125"/>
          </a:xfrm>
        </p:spPr>
        <p:txBody>
          <a:bodyPr/>
          <a:lstStyle/>
          <a:p>
            <a:r>
              <a:rPr lang="pt-BR" dirty="0"/>
              <a:t>Indicadores do uso da CFEM (TCM).</a:t>
            </a:r>
          </a:p>
          <a:p>
            <a:endParaRPr lang="pt-BR" dirty="0"/>
          </a:p>
        </p:txBody>
      </p:sp>
      <p:sp>
        <p:nvSpPr>
          <p:cNvPr id="10" name="CaixaDeTexto 9">
            <a:extLst>
              <a:ext uri="{FF2B5EF4-FFF2-40B4-BE49-F238E27FC236}">
                <a16:creationId xmlns:a16="http://schemas.microsoft.com/office/drawing/2014/main" id="{911F0E0A-82A4-3270-BADB-A39FA0DEE90E}"/>
              </a:ext>
            </a:extLst>
          </p:cNvPr>
          <p:cNvSpPr txBox="1"/>
          <p:nvPr/>
        </p:nvSpPr>
        <p:spPr>
          <a:xfrm>
            <a:off x="505437" y="6477856"/>
            <a:ext cx="6094602" cy="369332"/>
          </a:xfrm>
          <a:prstGeom prst="rect">
            <a:avLst/>
          </a:prstGeom>
          <a:noFill/>
        </p:spPr>
        <p:txBody>
          <a:bodyPr wrap="square">
            <a:spAutoFit/>
          </a:bodyPr>
          <a:lstStyle/>
          <a:p>
            <a:r>
              <a:rPr lang="pt-BR" dirty="0"/>
              <a:t>https://www.tcm.pa.gov.br/raiox/</a:t>
            </a:r>
          </a:p>
        </p:txBody>
      </p:sp>
      <p:pic>
        <p:nvPicPr>
          <p:cNvPr id="12" name="Imagem 11">
            <a:extLst>
              <a:ext uri="{FF2B5EF4-FFF2-40B4-BE49-F238E27FC236}">
                <a16:creationId xmlns:a16="http://schemas.microsoft.com/office/drawing/2014/main" id="{9E4AC3F2-9871-0D1F-FF05-EC58CECB5CB1}"/>
              </a:ext>
            </a:extLst>
          </p:cNvPr>
          <p:cNvPicPr>
            <a:picLocks noChangeAspect="1"/>
          </p:cNvPicPr>
          <p:nvPr/>
        </p:nvPicPr>
        <p:blipFill rotWithShape="1">
          <a:blip r:embed="rId5"/>
          <a:srcRect l="8597" t="13811" r="12989" b="4324"/>
          <a:stretch/>
        </p:blipFill>
        <p:spPr>
          <a:xfrm>
            <a:off x="2642532" y="1843111"/>
            <a:ext cx="7492348" cy="4399854"/>
          </a:xfrm>
          <a:prstGeom prst="rect">
            <a:avLst/>
          </a:prstGeom>
        </p:spPr>
      </p:pic>
    </p:spTree>
    <p:extLst>
      <p:ext uri="{BB962C8B-B14F-4D97-AF65-F5344CB8AC3E}">
        <p14:creationId xmlns:p14="http://schemas.microsoft.com/office/powerpoint/2010/main" val="2827377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GESTÃO ESTRATÉGICA BASEADA EM DADOS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fontScale="92500" lnSpcReduction="20000"/>
          </a:bodyPr>
          <a:lstStyle/>
          <a:p>
            <a:r>
              <a:rPr lang="pt-BR" dirty="0"/>
              <a:t>Requer um planejamento cuidadoso e deliberado em cinco etapas essenciais:</a:t>
            </a:r>
          </a:p>
          <a:p>
            <a:r>
              <a:rPr lang="pt-BR" dirty="0"/>
              <a:t>1.	</a:t>
            </a:r>
            <a:r>
              <a:rPr lang="pt-BR" b="1" dirty="0"/>
              <a:t>Identificação de Indicador-Chave de Desempenho </a:t>
            </a:r>
            <a:r>
              <a:rPr lang="pt-BR" dirty="0"/>
              <a:t>(KPI): selecione indicadores que realmente importam para o alcance de seu objetivo. </a:t>
            </a:r>
          </a:p>
          <a:p>
            <a:r>
              <a:rPr lang="pt-BR" dirty="0"/>
              <a:t>2.	</a:t>
            </a:r>
            <a:r>
              <a:rPr lang="pt-BR" b="1" dirty="0"/>
              <a:t>Coleta de dados</a:t>
            </a:r>
            <a:r>
              <a:rPr lang="pt-BR" dirty="0"/>
              <a:t>: utilize ferramentas disponíveis para coletar dados relevantes.</a:t>
            </a:r>
          </a:p>
          <a:p>
            <a:r>
              <a:rPr lang="pt-BR" dirty="0"/>
              <a:t>3.	</a:t>
            </a:r>
            <a:r>
              <a:rPr lang="pt-BR" b="1" dirty="0"/>
              <a:t>Análise e interpretação</a:t>
            </a:r>
            <a:r>
              <a:rPr lang="pt-BR" dirty="0"/>
              <a:t>: analise os dados coletados para identificar padrões e tendências.</a:t>
            </a:r>
          </a:p>
          <a:p>
            <a:r>
              <a:rPr lang="pt-BR" dirty="0"/>
              <a:t>4.	</a:t>
            </a:r>
            <a:r>
              <a:rPr lang="pt-BR" b="1" dirty="0"/>
              <a:t>Tomada de decisões</a:t>
            </a:r>
            <a:r>
              <a:rPr lang="pt-BR" dirty="0"/>
              <a:t>: utilize os </a:t>
            </a:r>
            <a:r>
              <a:rPr lang="pt-BR" i="1" dirty="0"/>
              <a:t>insights</a:t>
            </a:r>
            <a:r>
              <a:rPr lang="pt-BR" dirty="0"/>
              <a:t> provenientes da análise para tomar decisões informadas.</a:t>
            </a:r>
          </a:p>
          <a:p>
            <a:r>
              <a:rPr lang="pt-BR" dirty="0"/>
              <a:t>5.	</a:t>
            </a:r>
            <a:r>
              <a:rPr lang="pt-BR" b="1" dirty="0"/>
              <a:t>Aprimoramento contínuo</a:t>
            </a:r>
            <a:r>
              <a:rPr lang="pt-BR" dirty="0"/>
              <a:t>: monitore continuamente os resultados para aprimorar as estratégias</a:t>
            </a:r>
          </a:p>
          <a:p>
            <a:endParaRPr lang="pt-BR" dirty="0"/>
          </a:p>
        </p:txBody>
      </p:sp>
    </p:spTree>
    <p:extLst>
      <p:ext uri="{BB962C8B-B14F-4D97-AF65-F5344CB8AC3E}">
        <p14:creationId xmlns:p14="http://schemas.microsoft.com/office/powerpoint/2010/main" val="347702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 calcmode="lin" valueType="num">
                                      <p:cBhvr additive="base">
                                        <p:cTn id="37"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GESTÃO ESTRATÉGICA BASEADA EM DADOS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pPr marL="0" indent="0">
              <a:buNone/>
            </a:pPr>
            <a:r>
              <a:rPr lang="pt-BR" dirty="0"/>
              <a:t> </a:t>
            </a:r>
          </a:p>
          <a:p>
            <a:r>
              <a:rPr lang="pt-BR" dirty="0"/>
              <a:t>Baseado nas etapas apresentadas</a:t>
            </a:r>
          </a:p>
          <a:p>
            <a:endParaRPr lang="pt-BR" dirty="0"/>
          </a:p>
          <a:p>
            <a:r>
              <a:rPr lang="pt-BR" dirty="0"/>
              <a:t>1.	Quais os índices são relevantes para refletir sobre o alcance dos objetivos que você deseja para o  município do estudo?</a:t>
            </a:r>
          </a:p>
          <a:p>
            <a:r>
              <a:rPr lang="pt-BR" dirty="0"/>
              <a:t>2.	Quais as bases de dados são recomendadas?</a:t>
            </a:r>
          </a:p>
          <a:p>
            <a:r>
              <a:rPr lang="pt-BR" dirty="0"/>
              <a:t>3.	Como os dados coletados geram informações e possíveis padrões e tendências?</a:t>
            </a:r>
          </a:p>
          <a:p>
            <a:endParaRPr lang="pt-BR" dirty="0"/>
          </a:p>
        </p:txBody>
      </p:sp>
      <p:pic>
        <p:nvPicPr>
          <p:cNvPr id="2" name="Imagem 1">
            <a:extLst>
              <a:ext uri="{FF2B5EF4-FFF2-40B4-BE49-F238E27FC236}">
                <a16:creationId xmlns:a16="http://schemas.microsoft.com/office/drawing/2014/main" id="{FAC0FBC0-250B-AA18-D69C-03874D34DAA6}"/>
              </a:ext>
            </a:extLst>
          </p:cNvPr>
          <p:cNvPicPr>
            <a:picLocks noChangeAspect="1"/>
          </p:cNvPicPr>
          <p:nvPr/>
        </p:nvPicPr>
        <p:blipFill>
          <a:blip r:embed="rId5"/>
          <a:stretch>
            <a:fillRect/>
          </a:stretch>
        </p:blipFill>
        <p:spPr>
          <a:xfrm>
            <a:off x="6760014" y="1191237"/>
            <a:ext cx="2524125" cy="1809750"/>
          </a:xfrm>
          <a:prstGeom prst="rect">
            <a:avLst/>
          </a:prstGeom>
        </p:spPr>
      </p:pic>
    </p:spTree>
    <p:extLst>
      <p:ext uri="{BB962C8B-B14F-4D97-AF65-F5344CB8AC3E}">
        <p14:creationId xmlns:p14="http://schemas.microsoft.com/office/powerpoint/2010/main" val="161148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Ao final do curso os alunos serão capazes de </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r>
              <a:rPr lang="pt-BR" dirty="0"/>
              <a:t>Identificar e diferenciar , a partir de critérios socioeconômicos, ambientais, de governança e territoriais, os indicadores que atualmente tem sido adotados para estimar o desenvolvimento de municípios</a:t>
            </a:r>
          </a:p>
          <a:p>
            <a:endParaRPr lang="pt-BR" dirty="0"/>
          </a:p>
          <a:p>
            <a:r>
              <a:rPr lang="pt-BR" dirty="0"/>
              <a:t>Conhecer a importância de uma estratégia de decisão baseada em dados (</a:t>
            </a:r>
            <a:r>
              <a:rPr lang="pt-BR" i="1" dirty="0"/>
              <a:t>data-</a:t>
            </a:r>
            <a:r>
              <a:rPr lang="pt-BR" i="1" dirty="0" err="1"/>
              <a:t>driven</a:t>
            </a:r>
            <a:r>
              <a:rPr lang="pt-BR" i="1" dirty="0"/>
              <a:t> </a:t>
            </a:r>
            <a:r>
              <a:rPr lang="pt-BR" i="1" dirty="0" err="1"/>
              <a:t>decision</a:t>
            </a:r>
            <a:r>
              <a:rPr lang="pt-BR" i="1" dirty="0"/>
              <a:t> making</a:t>
            </a:r>
            <a:r>
              <a:rPr lang="pt-BR" dirty="0"/>
              <a:t> )</a:t>
            </a:r>
          </a:p>
        </p:txBody>
      </p:sp>
    </p:spTree>
    <p:extLst>
      <p:ext uri="{BB962C8B-B14F-4D97-AF65-F5344CB8AC3E}">
        <p14:creationId xmlns:p14="http://schemas.microsoft.com/office/powerpoint/2010/main" val="206371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OBSERVATÓRIO DO DESENVOLVIMENTO SUSTENTÁVEL DE BARCARENA (PA)</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3" name="CaixaDeTexto 12">
            <a:extLst>
              <a:ext uri="{FF2B5EF4-FFF2-40B4-BE49-F238E27FC236}">
                <a16:creationId xmlns:a16="http://schemas.microsoft.com/office/drawing/2014/main" id="{29632DC2-5609-5499-3E2C-AEFEDF633991}"/>
              </a:ext>
            </a:extLst>
          </p:cNvPr>
          <p:cNvSpPr txBox="1"/>
          <p:nvPr/>
        </p:nvSpPr>
        <p:spPr>
          <a:xfrm>
            <a:off x="0" y="6493245"/>
            <a:ext cx="4328809" cy="430887"/>
          </a:xfrm>
          <a:prstGeom prst="rect">
            <a:avLst/>
          </a:prstGeom>
          <a:noFill/>
        </p:spPr>
        <p:txBody>
          <a:bodyPr wrap="square">
            <a:spAutoFit/>
          </a:bodyPr>
          <a:lstStyle/>
          <a:p>
            <a:r>
              <a:rPr lang="pt-BR" sz="1100" dirty="0"/>
              <a:t>https://ufpa.br/ufpa-e-fundo-hydro-lancam-plataforma-de-observatorio-para-o-desenvolvimento-sustentavel-de-barcarena/</a:t>
            </a:r>
          </a:p>
        </p:txBody>
      </p:sp>
      <p:pic>
        <p:nvPicPr>
          <p:cNvPr id="15" name="Imagem 14">
            <a:extLst>
              <a:ext uri="{FF2B5EF4-FFF2-40B4-BE49-F238E27FC236}">
                <a16:creationId xmlns:a16="http://schemas.microsoft.com/office/drawing/2014/main" id="{D40BCD3E-029C-FF8D-81B7-B93D75288D1C}"/>
              </a:ext>
            </a:extLst>
          </p:cNvPr>
          <p:cNvPicPr>
            <a:picLocks noChangeAspect="1"/>
          </p:cNvPicPr>
          <p:nvPr/>
        </p:nvPicPr>
        <p:blipFill rotWithShape="1">
          <a:blip r:embed="rId6"/>
          <a:srcRect l="19069" t="10637" r="37367" b="5319"/>
          <a:stretch/>
        </p:blipFill>
        <p:spPr>
          <a:xfrm>
            <a:off x="165370" y="1560857"/>
            <a:ext cx="4328809" cy="4697497"/>
          </a:xfrm>
          <a:prstGeom prst="rect">
            <a:avLst/>
          </a:prstGeom>
        </p:spPr>
      </p:pic>
      <p:sp>
        <p:nvSpPr>
          <p:cNvPr id="17" name="CaixaDeTexto 16">
            <a:extLst>
              <a:ext uri="{FF2B5EF4-FFF2-40B4-BE49-F238E27FC236}">
                <a16:creationId xmlns:a16="http://schemas.microsoft.com/office/drawing/2014/main" id="{6161C6F3-6492-FC45-02AA-07FE82EB4F11}"/>
              </a:ext>
            </a:extLst>
          </p:cNvPr>
          <p:cNvSpPr txBox="1"/>
          <p:nvPr/>
        </p:nvSpPr>
        <p:spPr>
          <a:xfrm>
            <a:off x="6008258" y="6339356"/>
            <a:ext cx="6113834" cy="369332"/>
          </a:xfrm>
          <a:prstGeom prst="rect">
            <a:avLst/>
          </a:prstGeom>
          <a:noFill/>
        </p:spPr>
        <p:txBody>
          <a:bodyPr wrap="square">
            <a:spAutoFit/>
          </a:bodyPr>
          <a:lstStyle/>
          <a:p>
            <a:r>
              <a:rPr lang="pt-BR" dirty="0">
                <a:hlinkClick r:id="rId7"/>
              </a:rPr>
              <a:t>https://observatoriodebarcarena.com.br/</a:t>
            </a:r>
            <a:r>
              <a:rPr lang="pt-BR" dirty="0"/>
              <a:t> </a:t>
            </a:r>
          </a:p>
        </p:txBody>
      </p:sp>
      <p:pic>
        <p:nvPicPr>
          <p:cNvPr id="19" name="Imagem 18">
            <a:extLst>
              <a:ext uri="{FF2B5EF4-FFF2-40B4-BE49-F238E27FC236}">
                <a16:creationId xmlns:a16="http://schemas.microsoft.com/office/drawing/2014/main" id="{22051BBD-B78B-631D-5DC8-32F702777C31}"/>
              </a:ext>
            </a:extLst>
          </p:cNvPr>
          <p:cNvPicPr>
            <a:picLocks noChangeAspect="1"/>
          </p:cNvPicPr>
          <p:nvPr/>
        </p:nvPicPr>
        <p:blipFill rotWithShape="1">
          <a:blip r:embed="rId8"/>
          <a:srcRect l="13084" t="11489" r="13750" b="7563"/>
          <a:stretch/>
        </p:blipFill>
        <p:spPr>
          <a:xfrm>
            <a:off x="4609151" y="1444984"/>
            <a:ext cx="7417479" cy="4616176"/>
          </a:xfrm>
          <a:prstGeom prst="rect">
            <a:avLst/>
          </a:prstGeom>
        </p:spPr>
      </p:pic>
    </p:spTree>
    <p:extLst>
      <p:ext uri="{BB962C8B-B14F-4D97-AF65-F5344CB8AC3E}">
        <p14:creationId xmlns:p14="http://schemas.microsoft.com/office/powerpoint/2010/main" val="242841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Duvidas sugestões?</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2" name="Título 1">
            <a:extLst>
              <a:ext uri="{FF2B5EF4-FFF2-40B4-BE49-F238E27FC236}">
                <a16:creationId xmlns:a16="http://schemas.microsoft.com/office/drawing/2014/main" id="{B6C01D58-2F0D-77B5-F2B5-C342CB67FB80}"/>
              </a:ext>
            </a:extLst>
          </p:cNvPr>
          <p:cNvSpPr>
            <a:spLocks noGrp="1"/>
          </p:cNvSpPr>
          <p:nvPr>
            <p:ph type="title"/>
          </p:nvPr>
        </p:nvSpPr>
        <p:spPr>
          <a:xfrm>
            <a:off x="2803187" y="3049958"/>
            <a:ext cx="6311630" cy="1325563"/>
          </a:xfrm>
        </p:spPr>
        <p:txBody>
          <a:bodyPr>
            <a:normAutofit fontScale="90000"/>
          </a:bodyPr>
          <a:lstStyle/>
          <a:p>
            <a:pPr algn="ctr"/>
            <a:r>
              <a:rPr lang="pt-BR" dirty="0"/>
              <a:t>Obrigada por sua atenção!</a:t>
            </a:r>
            <a:br>
              <a:rPr lang="pt-BR" dirty="0"/>
            </a:br>
            <a:br>
              <a:rPr lang="pt-BR" dirty="0"/>
            </a:br>
            <a:r>
              <a:rPr lang="pt-BR" dirty="0"/>
              <a:t>amelia@ufpa.br</a:t>
            </a:r>
          </a:p>
        </p:txBody>
      </p:sp>
    </p:spTree>
    <p:extLst>
      <p:ext uri="{BB962C8B-B14F-4D97-AF65-F5344CB8AC3E}">
        <p14:creationId xmlns:p14="http://schemas.microsoft.com/office/powerpoint/2010/main" val="2479218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655180" y="1958502"/>
            <a:ext cx="10515600" cy="1339176"/>
          </a:xfrm>
        </p:spPr>
        <p:txBody>
          <a:bodyPr>
            <a:normAutofit/>
          </a:bodyPr>
          <a:lstStyle/>
          <a:p>
            <a:r>
              <a:rPr lang="pt-BR" sz="3200" b="1" dirty="0"/>
              <a:t>Dado ou variável</a:t>
            </a:r>
            <a:r>
              <a:rPr lang="pt-BR" sz="3200" dirty="0"/>
              <a:t>: é o elemento bruto </a:t>
            </a:r>
          </a:p>
          <a:p>
            <a:pPr marL="457200" lvl="1" indent="0">
              <a:buNone/>
            </a:pPr>
            <a:r>
              <a:rPr lang="pt-BR" sz="2800" dirty="0"/>
              <a:t>	(ex.: 210 toneladas de resíduos recolhidas).</a:t>
            </a:r>
          </a:p>
        </p:txBody>
      </p:sp>
      <p:sp>
        <p:nvSpPr>
          <p:cNvPr id="10" name="Espaço Reservado para Conteúdo 10">
            <a:extLst>
              <a:ext uri="{FF2B5EF4-FFF2-40B4-BE49-F238E27FC236}">
                <a16:creationId xmlns:a16="http://schemas.microsoft.com/office/drawing/2014/main" id="{20840CFD-5B5A-523E-8086-828C7D237D08}"/>
              </a:ext>
            </a:extLst>
          </p:cNvPr>
          <p:cNvSpPr txBox="1">
            <a:spLocks/>
          </p:cNvSpPr>
          <p:nvPr/>
        </p:nvSpPr>
        <p:spPr>
          <a:xfrm>
            <a:off x="655180" y="3429000"/>
            <a:ext cx="10515600" cy="1339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Informação</a:t>
            </a:r>
            <a:r>
              <a:rPr lang="pt-BR" sz="3200" dirty="0"/>
              <a:t>: é o dado organizado e contextualizado </a:t>
            </a:r>
          </a:p>
          <a:p>
            <a:pPr marL="457200" lvl="1" indent="0">
              <a:buFont typeface="Arial" panose="020B0604020202020204" pitchFamily="34" charset="0"/>
              <a:buNone/>
            </a:pPr>
            <a:r>
              <a:rPr lang="pt-BR" sz="2800" dirty="0"/>
              <a:t>	(ex.: 210 t este mês, 180 t no mês passado).</a:t>
            </a:r>
          </a:p>
        </p:txBody>
      </p:sp>
      <p:sp>
        <p:nvSpPr>
          <p:cNvPr id="12" name="Espaço Reservado para Conteúdo 10">
            <a:extLst>
              <a:ext uri="{FF2B5EF4-FFF2-40B4-BE49-F238E27FC236}">
                <a16:creationId xmlns:a16="http://schemas.microsoft.com/office/drawing/2014/main" id="{5C77FA12-9746-270D-8CDC-1E3B5A776D13}"/>
              </a:ext>
            </a:extLst>
          </p:cNvPr>
          <p:cNvSpPr txBox="1">
            <a:spLocks/>
          </p:cNvSpPr>
          <p:nvPr/>
        </p:nvSpPr>
        <p:spPr>
          <a:xfrm>
            <a:off x="655180" y="4899497"/>
            <a:ext cx="10515600" cy="17120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Indicador</a:t>
            </a:r>
            <a:r>
              <a:rPr lang="pt-BR" sz="3200" dirty="0"/>
              <a:t>: medida que sintetiza fenômenos e </a:t>
            </a:r>
            <a:r>
              <a:rPr lang="pt-BR" sz="3200" i="1" dirty="0"/>
              <a:t>permite</a:t>
            </a:r>
            <a:r>
              <a:rPr lang="pt-BR" sz="3200" dirty="0"/>
              <a:t> comparação </a:t>
            </a:r>
          </a:p>
          <a:p>
            <a:pPr marL="0" indent="0">
              <a:buFont typeface="Arial" panose="020B0604020202020204" pitchFamily="34" charset="0"/>
              <a:buNone/>
            </a:pPr>
            <a:r>
              <a:rPr lang="pt-BR" sz="3200" dirty="0"/>
              <a:t>	(ex.: taxa de coleta de resíduos/ano).</a:t>
            </a:r>
          </a:p>
        </p:txBody>
      </p:sp>
    </p:spTree>
    <p:extLst>
      <p:ext uri="{BB962C8B-B14F-4D97-AF65-F5344CB8AC3E}">
        <p14:creationId xmlns:p14="http://schemas.microsoft.com/office/powerpoint/2010/main" val="91482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 calcmode="lin" valueType="num">
                                      <p:cBhvr additive="base">
                                        <p:cTn id="1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a:xfrm>
            <a:off x="838200" y="1494644"/>
            <a:ext cx="3276600" cy="427071"/>
          </a:xfrm>
        </p:spPr>
        <p:txBody>
          <a:bodyPr>
            <a:normAutofit fontScale="85000" lnSpcReduction="20000"/>
          </a:bodyPr>
          <a:lstStyle/>
          <a:p>
            <a:r>
              <a:rPr lang="pt-BR" sz="3200" b="1" dirty="0"/>
              <a:t>Dado ou variável</a:t>
            </a:r>
            <a:endParaRPr lang="pt-BR" sz="3200" dirty="0"/>
          </a:p>
        </p:txBody>
      </p:sp>
      <p:pic>
        <p:nvPicPr>
          <p:cNvPr id="2" name="Imagem 1">
            <a:extLst>
              <a:ext uri="{FF2B5EF4-FFF2-40B4-BE49-F238E27FC236}">
                <a16:creationId xmlns:a16="http://schemas.microsoft.com/office/drawing/2014/main" id="{840AB64A-FF25-48BC-2EC7-6622EC91091C}"/>
              </a:ext>
            </a:extLst>
          </p:cNvPr>
          <p:cNvPicPr>
            <a:picLocks noChangeAspect="1"/>
          </p:cNvPicPr>
          <p:nvPr/>
        </p:nvPicPr>
        <p:blipFill>
          <a:blip r:embed="rId6"/>
          <a:stretch>
            <a:fillRect/>
          </a:stretch>
        </p:blipFill>
        <p:spPr>
          <a:xfrm>
            <a:off x="327189" y="1921715"/>
            <a:ext cx="4929569" cy="4351338"/>
          </a:xfrm>
          <a:prstGeom prst="rect">
            <a:avLst/>
          </a:prstGeom>
        </p:spPr>
      </p:pic>
      <p:pic>
        <p:nvPicPr>
          <p:cNvPr id="12" name="Imagem 11">
            <a:extLst>
              <a:ext uri="{FF2B5EF4-FFF2-40B4-BE49-F238E27FC236}">
                <a16:creationId xmlns:a16="http://schemas.microsoft.com/office/drawing/2014/main" id="{740AD54B-BA1B-7311-540B-55D176D965FE}"/>
              </a:ext>
            </a:extLst>
          </p:cNvPr>
          <p:cNvPicPr>
            <a:picLocks noChangeAspect="1"/>
          </p:cNvPicPr>
          <p:nvPr/>
        </p:nvPicPr>
        <p:blipFill rotWithShape="1">
          <a:blip r:embed="rId7"/>
          <a:srcRect l="16631" t="27195" r="16522" b="5947"/>
          <a:stretch/>
        </p:blipFill>
        <p:spPr>
          <a:xfrm>
            <a:off x="5346409" y="2177494"/>
            <a:ext cx="6775683" cy="3811895"/>
          </a:xfrm>
          <a:prstGeom prst="rect">
            <a:avLst/>
          </a:prstGeom>
        </p:spPr>
      </p:pic>
      <p:sp>
        <p:nvSpPr>
          <p:cNvPr id="13" name="Elipse 12">
            <a:extLst>
              <a:ext uri="{FF2B5EF4-FFF2-40B4-BE49-F238E27FC236}">
                <a16:creationId xmlns:a16="http://schemas.microsoft.com/office/drawing/2014/main" id="{59887B2D-3ECF-E0C5-8CE5-1340F44ABBBD}"/>
              </a:ext>
            </a:extLst>
          </p:cNvPr>
          <p:cNvSpPr/>
          <p:nvPr/>
        </p:nvSpPr>
        <p:spPr>
          <a:xfrm>
            <a:off x="838200" y="5155660"/>
            <a:ext cx="1445914" cy="1312127"/>
          </a:xfrm>
          <a:prstGeom prst="ellipse">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a:extLst>
              <a:ext uri="{FF2B5EF4-FFF2-40B4-BE49-F238E27FC236}">
                <a16:creationId xmlns:a16="http://schemas.microsoft.com/office/drawing/2014/main" id="{60C797F7-D4AD-68AD-ECF8-4C5C557096EA}"/>
              </a:ext>
            </a:extLst>
          </p:cNvPr>
          <p:cNvSpPr/>
          <p:nvPr/>
        </p:nvSpPr>
        <p:spPr>
          <a:xfrm>
            <a:off x="5525310" y="3560323"/>
            <a:ext cx="1293779" cy="739303"/>
          </a:xfrm>
          <a:prstGeom prst="ellipse">
            <a:avLst/>
          </a:prstGeom>
          <a:noFill/>
          <a:ln w="571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9451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3"/>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4">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5"/>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r>
              <a:rPr lang="pt-BR" sz="3200" b="1" dirty="0"/>
              <a:t>Informação</a:t>
            </a:r>
            <a:r>
              <a:rPr lang="pt-BR" sz="3200" dirty="0"/>
              <a:t>:</a:t>
            </a:r>
          </a:p>
        </p:txBody>
      </p:sp>
      <p:pic>
        <p:nvPicPr>
          <p:cNvPr id="3" name="Imagem 2">
            <a:extLst>
              <a:ext uri="{FF2B5EF4-FFF2-40B4-BE49-F238E27FC236}">
                <a16:creationId xmlns:a16="http://schemas.microsoft.com/office/drawing/2014/main" id="{B6C8FC7F-4AF9-3FCB-9D2C-748EB261AC36}"/>
              </a:ext>
            </a:extLst>
          </p:cNvPr>
          <p:cNvPicPr>
            <a:picLocks noChangeAspect="1"/>
          </p:cNvPicPr>
          <p:nvPr/>
        </p:nvPicPr>
        <p:blipFill rotWithShape="1">
          <a:blip r:embed="rId6"/>
          <a:srcRect l="22225" t="31437" r="47569" b="25749"/>
          <a:stretch/>
        </p:blipFill>
        <p:spPr>
          <a:xfrm>
            <a:off x="209101" y="2253749"/>
            <a:ext cx="5553512" cy="4427629"/>
          </a:xfrm>
          <a:prstGeom prst="rect">
            <a:avLst/>
          </a:prstGeom>
        </p:spPr>
      </p:pic>
      <p:pic>
        <p:nvPicPr>
          <p:cNvPr id="10" name="Imagem 9">
            <a:extLst>
              <a:ext uri="{FF2B5EF4-FFF2-40B4-BE49-F238E27FC236}">
                <a16:creationId xmlns:a16="http://schemas.microsoft.com/office/drawing/2014/main" id="{C4A834B2-43D8-8768-A92C-52E34BE0E0D0}"/>
              </a:ext>
            </a:extLst>
          </p:cNvPr>
          <p:cNvPicPr>
            <a:picLocks noChangeAspect="1"/>
          </p:cNvPicPr>
          <p:nvPr/>
        </p:nvPicPr>
        <p:blipFill>
          <a:blip r:embed="rId7"/>
          <a:stretch>
            <a:fillRect/>
          </a:stretch>
        </p:blipFill>
        <p:spPr>
          <a:xfrm>
            <a:off x="6429389" y="575915"/>
            <a:ext cx="4362481" cy="6176963"/>
          </a:xfrm>
          <a:prstGeom prst="rect">
            <a:avLst/>
          </a:prstGeom>
        </p:spPr>
      </p:pic>
    </p:spTree>
    <p:extLst>
      <p:ext uri="{BB962C8B-B14F-4D97-AF65-F5344CB8AC3E}">
        <p14:creationId xmlns:p14="http://schemas.microsoft.com/office/powerpoint/2010/main" val="207116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sp>
        <p:nvSpPr>
          <p:cNvPr id="11" name="Espaço Reservado para Conteúdo 10">
            <a:extLst>
              <a:ext uri="{FF2B5EF4-FFF2-40B4-BE49-F238E27FC236}">
                <a16:creationId xmlns:a16="http://schemas.microsoft.com/office/drawing/2014/main" id="{2A665E2B-596D-E9A2-09D9-F497B1930C87}"/>
              </a:ext>
            </a:extLst>
          </p:cNvPr>
          <p:cNvSpPr>
            <a:spLocks noGrp="1"/>
          </p:cNvSpPr>
          <p:nvPr>
            <p:ph idx="1"/>
          </p:nvPr>
        </p:nvSpPr>
        <p:spPr/>
        <p:txBody>
          <a:bodyPr>
            <a:normAutofit/>
          </a:bodyPr>
          <a:lstStyle/>
          <a:p>
            <a:r>
              <a:rPr lang="pt-BR" sz="3200" b="1" dirty="0"/>
              <a:t>Indicador</a:t>
            </a:r>
            <a:r>
              <a:rPr lang="pt-BR" sz="3200" dirty="0"/>
              <a:t>:</a:t>
            </a:r>
          </a:p>
        </p:txBody>
      </p:sp>
      <p:pic>
        <p:nvPicPr>
          <p:cNvPr id="2" name="Imagem 1">
            <a:extLst>
              <a:ext uri="{FF2B5EF4-FFF2-40B4-BE49-F238E27FC236}">
                <a16:creationId xmlns:a16="http://schemas.microsoft.com/office/drawing/2014/main" id="{FC95E8C9-2AEB-497B-B5E2-A397067A11A6}"/>
              </a:ext>
            </a:extLst>
          </p:cNvPr>
          <p:cNvPicPr>
            <a:picLocks noChangeAspect="1"/>
          </p:cNvPicPr>
          <p:nvPr/>
        </p:nvPicPr>
        <p:blipFill>
          <a:blip r:embed="rId5"/>
          <a:stretch>
            <a:fillRect/>
          </a:stretch>
        </p:blipFill>
        <p:spPr>
          <a:xfrm>
            <a:off x="0" y="2875619"/>
            <a:ext cx="6105391" cy="3019871"/>
          </a:xfrm>
          <a:prstGeom prst="rect">
            <a:avLst/>
          </a:prstGeom>
        </p:spPr>
      </p:pic>
      <p:sp>
        <p:nvSpPr>
          <p:cNvPr id="3" name="CaixaDeTexto 2">
            <a:extLst>
              <a:ext uri="{FF2B5EF4-FFF2-40B4-BE49-F238E27FC236}">
                <a16:creationId xmlns:a16="http://schemas.microsoft.com/office/drawing/2014/main" id="{4E1B225A-0A50-C63B-8D00-9BE7ED43BC25}"/>
              </a:ext>
            </a:extLst>
          </p:cNvPr>
          <p:cNvSpPr txBox="1"/>
          <p:nvPr/>
        </p:nvSpPr>
        <p:spPr>
          <a:xfrm>
            <a:off x="505331" y="6095239"/>
            <a:ext cx="4833026" cy="461665"/>
          </a:xfrm>
          <a:prstGeom prst="rect">
            <a:avLst/>
          </a:prstGeom>
          <a:noFill/>
        </p:spPr>
        <p:txBody>
          <a:bodyPr wrap="square" rtlCol="0">
            <a:spAutoFit/>
          </a:bodyPr>
          <a:lstStyle/>
          <a:p>
            <a:r>
              <a:rPr lang="pt-BR" sz="1200" dirty="0"/>
              <a:t>Fonte: https://ibre.fgv.br/blog-da-conjuntura-economica/artigos/avancos-e-retrocessos-no-combate-violencia-no-brasil</a:t>
            </a:r>
          </a:p>
        </p:txBody>
      </p:sp>
      <p:sp>
        <p:nvSpPr>
          <p:cNvPr id="12" name="CaixaDeTexto 11">
            <a:extLst>
              <a:ext uri="{FF2B5EF4-FFF2-40B4-BE49-F238E27FC236}">
                <a16:creationId xmlns:a16="http://schemas.microsoft.com/office/drawing/2014/main" id="{E5362125-9453-32DF-79FD-EAB4AA12254D}"/>
              </a:ext>
            </a:extLst>
          </p:cNvPr>
          <p:cNvSpPr txBox="1"/>
          <p:nvPr/>
        </p:nvSpPr>
        <p:spPr>
          <a:xfrm>
            <a:off x="494996" y="2352687"/>
            <a:ext cx="6094378" cy="646331"/>
          </a:xfrm>
          <a:prstGeom prst="rect">
            <a:avLst/>
          </a:prstGeom>
          <a:noFill/>
        </p:spPr>
        <p:txBody>
          <a:bodyPr wrap="square">
            <a:spAutoFit/>
          </a:bodyPr>
          <a:lstStyle/>
          <a:p>
            <a:r>
              <a:rPr lang="pt-BR" dirty="0"/>
              <a:t>Taxa de homicídio (por 100 mil habitantes)</a:t>
            </a:r>
          </a:p>
          <a:p>
            <a:endParaRPr lang="pt-BR" dirty="0"/>
          </a:p>
        </p:txBody>
      </p:sp>
      <p:pic>
        <p:nvPicPr>
          <p:cNvPr id="13" name="Imagem 12">
            <a:extLst>
              <a:ext uri="{FF2B5EF4-FFF2-40B4-BE49-F238E27FC236}">
                <a16:creationId xmlns:a16="http://schemas.microsoft.com/office/drawing/2014/main" id="{DBDDEE0F-C4AD-E305-A87C-3B547009C5FC}"/>
              </a:ext>
            </a:extLst>
          </p:cNvPr>
          <p:cNvPicPr>
            <a:picLocks noChangeAspect="1"/>
          </p:cNvPicPr>
          <p:nvPr/>
        </p:nvPicPr>
        <p:blipFill>
          <a:blip r:embed="rId6"/>
          <a:stretch>
            <a:fillRect/>
          </a:stretch>
        </p:blipFill>
        <p:spPr>
          <a:xfrm>
            <a:off x="6273395" y="2735808"/>
            <a:ext cx="5779446" cy="3023637"/>
          </a:xfrm>
          <a:prstGeom prst="rect">
            <a:avLst/>
          </a:prstGeom>
        </p:spPr>
      </p:pic>
      <p:sp>
        <p:nvSpPr>
          <p:cNvPr id="15" name="CaixaDeTexto 14">
            <a:extLst>
              <a:ext uri="{FF2B5EF4-FFF2-40B4-BE49-F238E27FC236}">
                <a16:creationId xmlns:a16="http://schemas.microsoft.com/office/drawing/2014/main" id="{9C142D29-229C-F946-C40C-F704C040EC42}"/>
              </a:ext>
            </a:extLst>
          </p:cNvPr>
          <p:cNvSpPr txBox="1"/>
          <p:nvPr/>
        </p:nvSpPr>
        <p:spPr>
          <a:xfrm>
            <a:off x="6106201" y="2089477"/>
            <a:ext cx="6094378" cy="646331"/>
          </a:xfrm>
          <a:prstGeom prst="rect">
            <a:avLst/>
          </a:prstGeom>
          <a:noFill/>
        </p:spPr>
        <p:txBody>
          <a:bodyPr wrap="square">
            <a:spAutoFit/>
          </a:bodyPr>
          <a:lstStyle/>
          <a:p>
            <a:r>
              <a:rPr lang="pt-BR" dirty="0"/>
              <a:t>Capitais brasileiras: taxa de homicídios estimados por 100 mil habitantes (2022)</a:t>
            </a:r>
          </a:p>
        </p:txBody>
      </p:sp>
    </p:spTree>
    <p:extLst>
      <p:ext uri="{BB962C8B-B14F-4D97-AF65-F5344CB8AC3E}">
        <p14:creationId xmlns:p14="http://schemas.microsoft.com/office/powerpoint/2010/main" val="196369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73DB000-00E8-EF0D-6EF9-4056C6D41052}"/>
              </a:ext>
            </a:extLst>
          </p:cNvPr>
          <p:cNvPicPr>
            <a:picLocks noChangeAspect="1"/>
          </p:cNvPicPr>
          <p:nvPr/>
        </p:nvPicPr>
        <p:blipFill>
          <a:blip r:embed="rId2"/>
          <a:stretch>
            <a:fillRect/>
          </a:stretch>
        </p:blipFill>
        <p:spPr>
          <a:xfrm>
            <a:off x="0" y="0"/>
            <a:ext cx="12192000" cy="1426128"/>
          </a:xfrm>
          <a:prstGeom prst="rect">
            <a:avLst/>
          </a:prstGeom>
        </p:spPr>
      </p:pic>
      <p:grpSp>
        <p:nvGrpSpPr>
          <p:cNvPr id="5" name="Group 5">
            <a:extLst>
              <a:ext uri="{FF2B5EF4-FFF2-40B4-BE49-F238E27FC236}">
                <a16:creationId xmlns:a16="http://schemas.microsoft.com/office/drawing/2014/main" id="{DA80CFD8-F561-3545-641F-32B96D6E2E1A}"/>
              </a:ext>
            </a:extLst>
          </p:cNvPr>
          <p:cNvGrpSpPr/>
          <p:nvPr/>
        </p:nvGrpSpPr>
        <p:grpSpPr>
          <a:xfrm>
            <a:off x="655180" y="176622"/>
            <a:ext cx="10445413" cy="1014615"/>
            <a:chOff x="0" y="0"/>
            <a:chExt cx="20890827" cy="3075127"/>
          </a:xfrm>
        </p:grpSpPr>
        <p:sp>
          <p:nvSpPr>
            <p:cNvPr id="6" name="Freeform 6">
              <a:extLst>
                <a:ext uri="{FF2B5EF4-FFF2-40B4-BE49-F238E27FC236}">
                  <a16:creationId xmlns:a16="http://schemas.microsoft.com/office/drawing/2014/main" id="{41CD704F-548F-75B0-35C3-F2F4ED8B7FCC}"/>
                </a:ext>
              </a:extLst>
            </p:cNvPr>
            <p:cNvSpPr/>
            <p:nvPr/>
          </p:nvSpPr>
          <p:spPr>
            <a:xfrm>
              <a:off x="0" y="0"/>
              <a:ext cx="20890826" cy="3075128"/>
            </a:xfrm>
            <a:custGeom>
              <a:avLst/>
              <a:gdLst/>
              <a:ahLst/>
              <a:cxnLst/>
              <a:rect l="l" t="t" r="r" b="b"/>
              <a:pathLst>
                <a:path w="20890826" h="3075128">
                  <a:moveTo>
                    <a:pt x="0" y="0"/>
                  </a:moveTo>
                  <a:lnTo>
                    <a:pt x="20890826" y="0"/>
                  </a:lnTo>
                  <a:lnTo>
                    <a:pt x="20890826" y="3075128"/>
                  </a:lnTo>
                  <a:lnTo>
                    <a:pt x="0" y="3075128"/>
                  </a:lnTo>
                  <a:close/>
                </a:path>
              </a:pathLst>
            </a:custGeom>
            <a:blipFill>
              <a:blip r:embed="rId3">
                <a:alphaModFix amt="0"/>
              </a:blip>
              <a:stretch>
                <a:fillRect t="-100862" b="-63879"/>
              </a:stretch>
            </a:blipFill>
          </p:spPr>
          <p:txBody>
            <a:bodyPr/>
            <a:lstStyle/>
            <a:p>
              <a:r>
                <a:rPr lang="pt-BR" sz="3200" dirty="0">
                  <a:solidFill>
                    <a:srgbClr val="FFC000"/>
                  </a:solidFill>
                  <a:latin typeface="HP Simplified" panose="020B0606020204020204" pitchFamily="34" charset="0"/>
                </a:rPr>
                <a:t>Dado, Informação e Indicador</a:t>
              </a:r>
            </a:p>
          </p:txBody>
        </p:sp>
        <p:sp>
          <p:nvSpPr>
            <p:cNvPr id="7" name="TextBox 7">
              <a:extLst>
                <a:ext uri="{FF2B5EF4-FFF2-40B4-BE49-F238E27FC236}">
                  <a16:creationId xmlns:a16="http://schemas.microsoft.com/office/drawing/2014/main" id="{10B3C187-2A4D-472A-FB5D-4228F9B9885D}"/>
                </a:ext>
              </a:extLst>
            </p:cNvPr>
            <p:cNvSpPr txBox="1"/>
            <p:nvPr/>
          </p:nvSpPr>
          <p:spPr>
            <a:xfrm>
              <a:off x="0" y="57150"/>
              <a:ext cx="20890827" cy="3017977"/>
            </a:xfrm>
            <a:prstGeom prst="rect">
              <a:avLst/>
            </a:prstGeom>
          </p:spPr>
          <p:txBody>
            <a:bodyPr lIns="0" tIns="0" rIns="0" bIns="0" rtlCol="0" anchor="b"/>
            <a:lstStyle/>
            <a:p>
              <a:pPr algn="ctr">
                <a:lnSpc>
                  <a:spcPts val="3456"/>
                </a:lnSpc>
              </a:pPr>
              <a:r>
                <a:rPr lang="en-US" sz="3200" dirty="0">
                  <a:solidFill>
                    <a:srgbClr val="000000"/>
                  </a:solidFill>
                  <a:latin typeface="Century Gothic Paneuropean"/>
                  <a:ea typeface="Century Gothic Paneuropean"/>
                  <a:cs typeface="Century Gothic Paneuropean"/>
                  <a:sym typeface="Century Gothic Paneuropean"/>
                </a:rPr>
                <a:t>.</a:t>
              </a:r>
            </a:p>
          </p:txBody>
        </p:sp>
      </p:grpSp>
      <p:grpSp>
        <p:nvGrpSpPr>
          <p:cNvPr id="8" name="Group 12">
            <a:extLst>
              <a:ext uri="{FF2B5EF4-FFF2-40B4-BE49-F238E27FC236}">
                <a16:creationId xmlns:a16="http://schemas.microsoft.com/office/drawing/2014/main" id="{3DAD1816-2AF0-80C4-B970-A429AAD46404}"/>
              </a:ext>
            </a:extLst>
          </p:cNvPr>
          <p:cNvGrpSpPr/>
          <p:nvPr/>
        </p:nvGrpSpPr>
        <p:grpSpPr>
          <a:xfrm>
            <a:off x="10760643" y="-39413"/>
            <a:ext cx="1361449" cy="1230650"/>
            <a:chOff x="0" y="0"/>
            <a:chExt cx="3547110" cy="2792463"/>
          </a:xfrm>
        </p:grpSpPr>
        <p:sp>
          <p:nvSpPr>
            <p:cNvPr id="9" name="Freeform 13" descr="Uma imagem contendo Logotipo  O conteúdo gerado por IA pode estar incorreto.">
              <a:extLst>
                <a:ext uri="{FF2B5EF4-FFF2-40B4-BE49-F238E27FC236}">
                  <a16:creationId xmlns:a16="http://schemas.microsoft.com/office/drawing/2014/main" id="{D46CA206-4CFD-F5CD-14F5-393888D9C0DF}"/>
                </a:ext>
              </a:extLst>
            </p:cNvPr>
            <p:cNvSpPr/>
            <p:nvPr/>
          </p:nvSpPr>
          <p:spPr>
            <a:xfrm>
              <a:off x="0" y="0"/>
              <a:ext cx="3547110" cy="2792476"/>
            </a:xfrm>
            <a:custGeom>
              <a:avLst/>
              <a:gdLst/>
              <a:ahLst/>
              <a:cxnLst/>
              <a:rect l="l" t="t" r="r" b="b"/>
              <a:pathLst>
                <a:path w="3547110" h="2792476">
                  <a:moveTo>
                    <a:pt x="0" y="0"/>
                  </a:moveTo>
                  <a:lnTo>
                    <a:pt x="3547110" y="0"/>
                  </a:lnTo>
                  <a:lnTo>
                    <a:pt x="3547110" y="2792476"/>
                  </a:lnTo>
                  <a:lnTo>
                    <a:pt x="0" y="2792476"/>
                  </a:lnTo>
                  <a:lnTo>
                    <a:pt x="0" y="0"/>
                  </a:lnTo>
                  <a:close/>
                </a:path>
              </a:pathLst>
            </a:custGeom>
            <a:blipFill>
              <a:blip r:embed="rId4"/>
              <a:stretch>
                <a:fillRect r="-1" b="-27025"/>
              </a:stretch>
            </a:blipFill>
          </p:spPr>
        </p:sp>
      </p:grpSp>
      <p:pic>
        <p:nvPicPr>
          <p:cNvPr id="10" name="Imagem 9">
            <a:extLst>
              <a:ext uri="{FF2B5EF4-FFF2-40B4-BE49-F238E27FC236}">
                <a16:creationId xmlns:a16="http://schemas.microsoft.com/office/drawing/2014/main" id="{74398FBE-E172-1D42-7EB1-B5EF2E4D92DF}"/>
              </a:ext>
            </a:extLst>
          </p:cNvPr>
          <p:cNvPicPr>
            <a:picLocks noChangeAspect="1"/>
          </p:cNvPicPr>
          <p:nvPr/>
        </p:nvPicPr>
        <p:blipFill rotWithShape="1">
          <a:blip r:embed="rId5"/>
          <a:srcRect l="28243" t="15319" r="46225" b="29646"/>
          <a:stretch/>
        </p:blipFill>
        <p:spPr>
          <a:xfrm>
            <a:off x="4539573" y="1353268"/>
            <a:ext cx="4565516" cy="5535686"/>
          </a:xfrm>
          <a:prstGeom prst="rect">
            <a:avLst/>
          </a:prstGeom>
        </p:spPr>
      </p:pic>
      <p:sp>
        <p:nvSpPr>
          <p:cNvPr id="12" name="Retângulo 11">
            <a:extLst>
              <a:ext uri="{FF2B5EF4-FFF2-40B4-BE49-F238E27FC236}">
                <a16:creationId xmlns:a16="http://schemas.microsoft.com/office/drawing/2014/main" id="{47ED8AE2-AFA5-1FC2-57F0-BE58CD768B61}"/>
              </a:ext>
            </a:extLst>
          </p:cNvPr>
          <p:cNvSpPr/>
          <p:nvPr/>
        </p:nvSpPr>
        <p:spPr>
          <a:xfrm>
            <a:off x="5992238" y="4207212"/>
            <a:ext cx="1196502" cy="2383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3" name="Retângulo 12">
            <a:extLst>
              <a:ext uri="{FF2B5EF4-FFF2-40B4-BE49-F238E27FC236}">
                <a16:creationId xmlns:a16="http://schemas.microsoft.com/office/drawing/2014/main" id="{B7E366D9-9FCC-29FB-4E8D-EE08B598CF11}"/>
              </a:ext>
            </a:extLst>
          </p:cNvPr>
          <p:cNvSpPr/>
          <p:nvPr/>
        </p:nvSpPr>
        <p:spPr>
          <a:xfrm>
            <a:off x="5321030" y="4893013"/>
            <a:ext cx="2966936" cy="7295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14" name="Espaço Reservado para Conteúdo 10">
            <a:extLst>
              <a:ext uri="{FF2B5EF4-FFF2-40B4-BE49-F238E27FC236}">
                <a16:creationId xmlns:a16="http://schemas.microsoft.com/office/drawing/2014/main" id="{3A6EBC07-9024-1824-B4E2-B6638B5DBD83}"/>
              </a:ext>
            </a:extLst>
          </p:cNvPr>
          <p:cNvSpPr txBox="1">
            <a:spLocks/>
          </p:cNvSpPr>
          <p:nvPr/>
        </p:nvSpPr>
        <p:spPr>
          <a:xfrm>
            <a:off x="1019783" y="3042872"/>
            <a:ext cx="3879715" cy="53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b="1" dirty="0"/>
              <a:t>Dado</a:t>
            </a:r>
            <a:endParaRPr lang="pt-BR" sz="3200" dirty="0"/>
          </a:p>
        </p:txBody>
      </p:sp>
    </p:spTree>
    <p:extLst>
      <p:ext uri="{BB962C8B-B14F-4D97-AF65-F5344CB8AC3E}">
        <p14:creationId xmlns:p14="http://schemas.microsoft.com/office/powerpoint/2010/main" val="364991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2144</TotalTime>
  <Words>4693</Words>
  <Application>Microsoft Office PowerPoint</Application>
  <PresentationFormat>Widescreen</PresentationFormat>
  <Paragraphs>330</Paragraphs>
  <Slides>41</Slides>
  <Notes>20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41</vt:i4>
      </vt:variant>
    </vt:vector>
  </HeadingPairs>
  <TitlesOfParts>
    <vt:vector size="50" baseType="lpstr">
      <vt:lpstr>Arial</vt:lpstr>
      <vt:lpstr>Calibri</vt:lpstr>
      <vt:lpstr>Calibri Light</vt:lpstr>
      <vt:lpstr>Century Gothic Paneuropean</vt:lpstr>
      <vt:lpstr>Century Gothic Paneuropean Bold</vt:lpstr>
      <vt:lpstr>Google Sans</vt:lpstr>
      <vt:lpstr>HP Simplified</vt:lpstr>
      <vt:lpstr>Manrope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Obrigada por sua atenção!  amelia@ufpa.br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Maria Amelia Enriquez</dc:creator>
  <cp:lastModifiedBy>Maria Amelia Enriquez</cp:lastModifiedBy>
  <cp:revision>65</cp:revision>
  <dcterms:created xsi:type="dcterms:W3CDTF">2026-05-31T22:00:16Z</dcterms:created>
  <dcterms:modified xsi:type="dcterms:W3CDTF">2026-07-17T16:42:57Z</dcterms:modified>
</cp:coreProperties>
</file>